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y="6858000" cx="9144000"/>
  <p:notesSz cx="6858000" cy="9144000"/>
  <p:embeddedFontLst>
    <p:embeddedFont>
      <p:font typeface="Roboto Medium"/>
      <p:regular r:id="rId37"/>
      <p:bold r:id="rId38"/>
      <p:italic r:id="rId39"/>
      <p:boldItalic r:id="rId4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702">
          <p15:clr>
            <a:srgbClr val="A4A3A4"/>
          </p15:clr>
        </p15:guide>
        <p15:guide id="2" pos="556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41" roundtripDataSignature="AMtx7mhrF+OFuPmlytQoZVR1nc9/pzfIo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A15F664C-BABC-43E0-907A-941ADB55D052}">
  <a:tblStyle styleId="{A15F664C-BABC-43E0-907A-941ADB55D05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702" orient="horz"/>
        <p:guide pos="55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obotoMedium-boldItalic.fntdata"/><Relationship Id="rId20" Type="http://schemas.openxmlformats.org/officeDocument/2006/relationships/slide" Target="slides/slide14.xml"/><Relationship Id="rId41" Type="http://customschemas.google.com/relationships/presentationmetadata" Target="meta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font" Target="fonts/RobotoMedium-regular.fntdata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font" Target="fonts/RobotoMedium-italic.fntdata"/><Relationship Id="rId16" Type="http://schemas.openxmlformats.org/officeDocument/2006/relationships/slide" Target="slides/slide10.xml"/><Relationship Id="rId38" Type="http://schemas.openxmlformats.org/officeDocument/2006/relationships/font" Target="fonts/RobotoMedium-bold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9" name="Google Shape;159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ZHUAZI ½ KEVIN ½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67" name="Google Shape;167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64d398d671_16_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5" name="Google Shape;175;g64d398d671_16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6" name="Google Shape;176;g64d398d671_16_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4" name="Google Shape;184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64ce18efa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1" name="Google Shape;191;g64ce18efaa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64ce18efaa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8" name="Google Shape;198;g64ce18efaa_0_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64ce18efaa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5" name="Google Shape;205;g64ce18efaa_0_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64ce18efaa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3" name="Google Shape;213;g64ce18efaa_0_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64ce18efaa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0" name="Google Shape;220;g64ce18efaa_0_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64ce18efaa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7" name="Google Shape;227;g64ce18efaa_0_4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3" name="Google Shape;9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64ce18efaa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4" name="Google Shape;234;g64ce18efaa_0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64ce18efaa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1" name="Google Shape;241;g64ce18efaa_0_6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8" name="Google Shape;248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64ce18efaa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5" name="Google Shape;255;g64ce18efaa_0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64ce18efaa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2" name="Google Shape;262;g64ce18efaa_0_5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64ce18efaa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9" name="Google Shape;269;g64ce18efaa_0_6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64ce18efaa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6" name="Google Shape;276;g64ce18efaa_0_7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64d398d671_0_3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ZHUAZI ½ KEVIN ½ </a:t>
            </a:r>
            <a:endParaRPr/>
          </a:p>
        </p:txBody>
      </p:sp>
      <p:sp>
        <p:nvSpPr>
          <p:cNvPr id="283" name="Google Shape;283;g64d398d671_0_3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0" name="Google Shape;30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ALEX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1" name="Google Shape;301;p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QIUZI</a:t>
            </a:r>
            <a:endParaRPr/>
          </a:p>
        </p:txBody>
      </p:sp>
      <p:sp>
        <p:nvSpPr>
          <p:cNvPr id="307" name="Google Shape;307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KEVIN</a:t>
            </a:r>
            <a:endParaRPr/>
          </a:p>
        </p:txBody>
      </p:sp>
      <p:sp>
        <p:nvSpPr>
          <p:cNvPr id="99" name="Google Shape;99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6" name="Google Shape;316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QIUZI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7" name="Google Shape;107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64d398d67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ALEX</a:t>
            </a:r>
            <a:endParaRPr/>
          </a:p>
        </p:txBody>
      </p:sp>
      <p:sp>
        <p:nvSpPr>
          <p:cNvPr id="113" name="Google Shape;113;g64d398d671_0_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64d398d671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QIUZI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2" name="Google Shape;122;g64d398d671_0_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4d398d671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ALEX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2" name="Google Shape;132;g64d398d671_0_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64d398d671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1" name="Google Shape;141;g64d398d671_0_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64d398d671_9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KEVIN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9" name="Google Shape;149;g64d398d671_9_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>
  <p:cSld name="Title Slide">
    <p:bg>
      <p:bgPr>
        <a:solidFill>
          <a:schemeClr val="lt1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5"/>
          <p:cNvSpPr/>
          <p:nvPr/>
        </p:nvSpPr>
        <p:spPr>
          <a:xfrm>
            <a:off x="204260" y="5974797"/>
            <a:ext cx="2053467" cy="87029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" name="Google Shape;20;p15"/>
          <p:cNvGrpSpPr/>
          <p:nvPr/>
        </p:nvGrpSpPr>
        <p:grpSpPr>
          <a:xfrm>
            <a:off x="-1" y="4390739"/>
            <a:ext cx="6039854" cy="1864377"/>
            <a:chOff x="-1" y="4390739"/>
            <a:chExt cx="5853723" cy="1864377"/>
          </a:xfrm>
        </p:grpSpPr>
        <p:sp>
          <p:nvSpPr>
            <p:cNvPr id="21" name="Google Shape;21;p15"/>
            <p:cNvSpPr/>
            <p:nvPr/>
          </p:nvSpPr>
          <p:spPr>
            <a:xfrm>
              <a:off x="-1" y="4390741"/>
              <a:ext cx="5853723" cy="1864375"/>
            </a:xfrm>
            <a:prstGeom prst="rect">
              <a:avLst/>
            </a:prstGeom>
            <a:solidFill>
              <a:srgbClr val="A3792C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descr="Lines_7404.pdf" id="22" name="Google Shape;22;p15"/>
            <p:cNvPicPr preferRelativeResize="0"/>
            <p:nvPr/>
          </p:nvPicPr>
          <p:blipFill rotWithShape="1">
            <a:blip r:embed="rId2">
              <a:alphaModFix/>
            </a:blip>
            <a:srcRect b="0" l="0" r="2920" t="64595"/>
            <a:stretch/>
          </p:blipFill>
          <p:spPr>
            <a:xfrm>
              <a:off x="865" y="4390739"/>
              <a:ext cx="5852857" cy="1861539"/>
            </a:xfrm>
            <a:prstGeom prst="rect">
              <a:avLst/>
            </a:prstGeom>
            <a:solidFill>
              <a:srgbClr val="A3792C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pic>
      </p:grpSp>
      <p:sp>
        <p:nvSpPr>
          <p:cNvPr id="23" name="Google Shape;23;p15"/>
          <p:cNvSpPr/>
          <p:nvPr/>
        </p:nvSpPr>
        <p:spPr>
          <a:xfrm>
            <a:off x="0" y="0"/>
            <a:ext cx="9144000" cy="100350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5"/>
          <p:cNvSpPr txBox="1"/>
          <p:nvPr>
            <p:ph type="title"/>
          </p:nvPr>
        </p:nvSpPr>
        <p:spPr>
          <a:xfrm>
            <a:off x="335475" y="4585792"/>
            <a:ext cx="4744901" cy="16558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1428"/>
              </a:lnSpc>
              <a:spcBef>
                <a:spcPts val="0"/>
              </a:spcBef>
              <a:spcAft>
                <a:spcPts val="0"/>
              </a:spcAft>
              <a:buClr>
                <a:srgbClr val="D19B23"/>
              </a:buClr>
              <a:buSzPts val="7000"/>
              <a:buFont typeface="Impact"/>
              <a:buNone/>
              <a:defRPr sz="7000" cap="none">
                <a:solidFill>
                  <a:srgbClr val="D19B2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5"/>
          <p:cNvSpPr txBox="1"/>
          <p:nvPr>
            <p:ph idx="1" type="body"/>
          </p:nvPr>
        </p:nvSpPr>
        <p:spPr>
          <a:xfrm>
            <a:off x="5747499" y="5623128"/>
            <a:ext cx="3112338" cy="3117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A3792C"/>
              </a:buClr>
              <a:buSzPts val="1400"/>
              <a:buFont typeface="Arial"/>
              <a:buNone/>
              <a:defRPr b="1" sz="1400">
                <a:solidFill>
                  <a:srgbClr val="A3792C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15"/>
          <p:cNvSpPr txBox="1"/>
          <p:nvPr>
            <p:ph idx="2" type="body"/>
          </p:nvPr>
        </p:nvSpPr>
        <p:spPr>
          <a:xfrm>
            <a:off x="5747500" y="5918450"/>
            <a:ext cx="3112338" cy="3338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A3792C"/>
              </a:buClr>
              <a:buSzPts val="1400"/>
              <a:buFont typeface="Arial"/>
              <a:buNone/>
              <a:defRPr sz="1400">
                <a:solidFill>
                  <a:srgbClr val="A3792C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5"/>
          <p:cNvSpPr txBox="1"/>
          <p:nvPr>
            <p:ph idx="10" type="dt"/>
          </p:nvPr>
        </p:nvSpPr>
        <p:spPr>
          <a:xfrm>
            <a:off x="5747498" y="6277181"/>
            <a:ext cx="3112591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Google Shape;28;p15"/>
          <p:cNvSpPr txBox="1"/>
          <p:nvPr>
            <p:ph idx="3" type="body"/>
          </p:nvPr>
        </p:nvSpPr>
        <p:spPr>
          <a:xfrm>
            <a:off x="5745085" y="4457139"/>
            <a:ext cx="3115004" cy="11659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200"/>
              <a:buFont typeface="Impact"/>
              <a:buNone/>
              <a:defRPr sz="3200" cap="none">
                <a:solidFill>
                  <a:srgbClr val="595959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228600" lvl="1" marL="914400" algn="l">
              <a:lnSpc>
                <a:spcPct val="90816"/>
              </a:lnSpc>
              <a:spcBef>
                <a:spcPts val="0"/>
              </a:spcBef>
              <a:spcAft>
                <a:spcPts val="0"/>
              </a:spcAft>
              <a:buClr>
                <a:srgbClr val="A3792C"/>
              </a:buClr>
              <a:buSzPts val="9800"/>
              <a:buFont typeface="Impact"/>
              <a:buNone/>
              <a:defRPr sz="9800" cap="none">
                <a:solidFill>
                  <a:srgbClr val="A3792C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4000"/>
              <a:buFont typeface="Impact"/>
              <a:buNone/>
              <a:defRPr sz="4000" cap="none">
                <a:solidFill>
                  <a:srgbClr val="A5A5A5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15"/>
          <p:cNvSpPr/>
          <p:nvPr>
            <p:ph idx="4" type="pic"/>
          </p:nvPr>
        </p:nvSpPr>
        <p:spPr>
          <a:xfrm>
            <a:off x="0" y="0"/>
            <a:ext cx="9144000" cy="4391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xt Only No Subtitle">
  <p:cSld name="Text Only No Subtitle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6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12" type="sldNum"/>
          </p:nvPr>
        </p:nvSpPr>
        <p:spPr>
          <a:xfrm>
            <a:off x="655955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" name="Google Shape;33;p16"/>
          <p:cNvSpPr txBox="1"/>
          <p:nvPr>
            <p:ph idx="1" type="body"/>
          </p:nvPr>
        </p:nvSpPr>
        <p:spPr>
          <a:xfrm>
            <a:off x="457200" y="1195137"/>
            <a:ext cx="8235949" cy="4739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xt Only">
  <p:cSld name="Text Onl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7"/>
          <p:cNvSpPr txBox="1"/>
          <p:nvPr>
            <p:ph idx="12" type="sldNum"/>
          </p:nvPr>
        </p:nvSpPr>
        <p:spPr>
          <a:xfrm>
            <a:off x="655955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17"/>
          <p:cNvSpPr txBox="1"/>
          <p:nvPr>
            <p:ph idx="1" type="body"/>
          </p:nvPr>
        </p:nvSpPr>
        <p:spPr>
          <a:xfrm>
            <a:off x="457200" y="941895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E3AE24"/>
              </a:buClr>
              <a:buSzPts val="1800"/>
              <a:buFont typeface="Impact"/>
              <a:buNone/>
              <a:defRPr b="1" sz="1800" cap="none">
                <a:solidFill>
                  <a:srgbClr val="E3AE24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8" name="Google Shape;38;p17"/>
          <p:cNvSpPr txBox="1"/>
          <p:nvPr>
            <p:ph idx="2" type="body"/>
          </p:nvPr>
        </p:nvSpPr>
        <p:spPr>
          <a:xfrm>
            <a:off x="457200" y="1608139"/>
            <a:ext cx="8235949" cy="43264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9" name="Google Shape;39;p17"/>
          <p:cNvCxnSpPr/>
          <p:nvPr/>
        </p:nvCxnSpPr>
        <p:spPr>
          <a:xfrm flipH="1" rot="10800000">
            <a:off x="13137" y="1271265"/>
            <a:ext cx="9130863" cy="17985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showMasterSp="0" type="blank">
  <p:cSld name="BLANK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/>
          <p:nvPr/>
        </p:nvSpPr>
        <p:spPr>
          <a:xfrm>
            <a:off x="0" y="-1"/>
            <a:ext cx="9144000" cy="133169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>
  <p:cSld name="Section Header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9"/>
          <p:cNvSpPr/>
          <p:nvPr/>
        </p:nvSpPr>
        <p:spPr>
          <a:xfrm>
            <a:off x="0" y="-1"/>
            <a:ext cx="9144000" cy="95451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9"/>
          <p:cNvSpPr/>
          <p:nvPr/>
        </p:nvSpPr>
        <p:spPr>
          <a:xfrm>
            <a:off x="204260" y="5974797"/>
            <a:ext cx="2053467" cy="87029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5" name="Google Shape;45;p19"/>
          <p:cNvGrpSpPr/>
          <p:nvPr/>
        </p:nvGrpSpPr>
        <p:grpSpPr>
          <a:xfrm>
            <a:off x="-13512" y="4147563"/>
            <a:ext cx="6975508" cy="2304038"/>
            <a:chOff x="-13512" y="4147563"/>
            <a:chExt cx="6975508" cy="2304038"/>
          </a:xfrm>
        </p:grpSpPr>
        <p:sp>
          <p:nvSpPr>
            <p:cNvPr id="46" name="Google Shape;46;p19"/>
            <p:cNvSpPr/>
            <p:nvPr/>
          </p:nvSpPr>
          <p:spPr>
            <a:xfrm>
              <a:off x="-13511" y="4147563"/>
              <a:ext cx="6975507" cy="2304038"/>
            </a:xfrm>
            <a:prstGeom prst="rect">
              <a:avLst/>
            </a:prstGeom>
            <a:solidFill>
              <a:srgbClr val="D19B2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descr="Lines_30blk.pdf" id="47" name="Google Shape;47;p19"/>
            <p:cNvPicPr preferRelativeResize="0"/>
            <p:nvPr/>
          </p:nvPicPr>
          <p:blipFill rotWithShape="1">
            <a:blip r:embed="rId2">
              <a:alphaModFix/>
            </a:blip>
            <a:srcRect b="0" l="1525" r="22190" t="22542"/>
            <a:stretch/>
          </p:blipFill>
          <p:spPr>
            <a:xfrm>
              <a:off x="-13512" y="4147563"/>
              <a:ext cx="6975507" cy="2304038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48" name="Google Shape;48;p19"/>
          <p:cNvCxnSpPr/>
          <p:nvPr/>
        </p:nvCxnSpPr>
        <p:spPr>
          <a:xfrm>
            <a:off x="948976" y="5832568"/>
            <a:ext cx="5958973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49" name="Google Shape;49;p19"/>
          <p:cNvCxnSpPr/>
          <p:nvPr/>
        </p:nvCxnSpPr>
        <p:spPr>
          <a:xfrm>
            <a:off x="948976" y="6340619"/>
            <a:ext cx="5958973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50" name="Google Shape;50;p19"/>
          <p:cNvSpPr txBox="1"/>
          <p:nvPr/>
        </p:nvSpPr>
        <p:spPr>
          <a:xfrm>
            <a:off x="796576" y="4303767"/>
            <a:ext cx="6111373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 b="0" i="0" sz="4400" u="none" cap="none" strike="noStrike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51" name="Google Shape;51;p19"/>
          <p:cNvSpPr txBox="1"/>
          <p:nvPr>
            <p:ph type="title"/>
          </p:nvPr>
        </p:nvSpPr>
        <p:spPr>
          <a:xfrm>
            <a:off x="794282" y="4240779"/>
            <a:ext cx="6113667" cy="15917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756C66"/>
              </a:buClr>
              <a:buSzPts val="6500"/>
              <a:buFont typeface="Impact"/>
              <a:buNone/>
              <a:defRPr sz="6500">
                <a:solidFill>
                  <a:srgbClr val="756C66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9"/>
          <p:cNvSpPr txBox="1"/>
          <p:nvPr>
            <p:ph idx="1" type="body"/>
          </p:nvPr>
        </p:nvSpPr>
        <p:spPr>
          <a:xfrm>
            <a:off x="794282" y="5799368"/>
            <a:ext cx="6113667" cy="5568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Impact"/>
              <a:buNone/>
              <a:defRPr sz="3200" cap="non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330200" lvl="1" marL="914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latin typeface="Impact"/>
                <a:ea typeface="Impact"/>
                <a:cs typeface="Impact"/>
                <a:sym typeface="Impact"/>
              </a:defRPr>
            </a:lvl2pPr>
            <a:lvl3pPr indent="-3302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>
                <a:latin typeface="Impact"/>
                <a:ea typeface="Impact"/>
                <a:cs typeface="Impact"/>
                <a:sym typeface="Impact"/>
              </a:defRPr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latin typeface="Impact"/>
                <a:ea typeface="Impact"/>
                <a:cs typeface="Impact"/>
                <a:sym typeface="Impact"/>
              </a:defRPr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>
                <a:latin typeface="Impact"/>
                <a:ea typeface="Impact"/>
                <a:cs typeface="Impact"/>
                <a:sym typeface="Impact"/>
              </a:defRPr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PU_sigtab.eps" id="53" name="Google Shape;53;p19"/>
          <p:cNvPicPr preferRelativeResize="0"/>
          <p:nvPr/>
        </p:nvPicPr>
        <p:blipFill rotWithShape="1">
          <a:blip r:embed="rId3">
            <a:alphaModFix/>
          </a:blip>
          <a:srcRect b="12554" l="0" r="0" t="-166"/>
          <a:stretch/>
        </p:blipFill>
        <p:spPr>
          <a:xfrm>
            <a:off x="7057556" y="-8411"/>
            <a:ext cx="1942418" cy="1021073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9"/>
          <p:cNvSpPr/>
          <p:nvPr>
            <p:ph idx="2" type="pic"/>
          </p:nvPr>
        </p:nvSpPr>
        <p:spPr>
          <a:xfrm>
            <a:off x="-13512" y="-8411"/>
            <a:ext cx="6976288" cy="41565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xt and Picture">
  <p:cSld name="Text and Picture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0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0"/>
          <p:cNvSpPr txBox="1"/>
          <p:nvPr>
            <p:ph idx="1" type="body"/>
          </p:nvPr>
        </p:nvSpPr>
        <p:spPr>
          <a:xfrm>
            <a:off x="457200" y="1600201"/>
            <a:ext cx="3948530" cy="43427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330200" lvl="1" marL="914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58" name="Google Shape;58;p20"/>
          <p:cNvSpPr txBox="1"/>
          <p:nvPr>
            <p:ph idx="12" type="sldNum"/>
          </p:nvPr>
        </p:nvSpPr>
        <p:spPr>
          <a:xfrm>
            <a:off x="655955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" name="Google Shape;59;p20"/>
          <p:cNvSpPr/>
          <p:nvPr>
            <p:ph idx="2" type="pic"/>
          </p:nvPr>
        </p:nvSpPr>
        <p:spPr>
          <a:xfrm>
            <a:off x="4671604" y="1600373"/>
            <a:ext cx="4015195" cy="43425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Google Shape;60;p20"/>
          <p:cNvSpPr txBox="1"/>
          <p:nvPr>
            <p:ph idx="3" type="body"/>
          </p:nvPr>
        </p:nvSpPr>
        <p:spPr>
          <a:xfrm>
            <a:off x="457200" y="941895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E3AE24"/>
              </a:buClr>
              <a:buSzPts val="1800"/>
              <a:buFont typeface="Impact"/>
              <a:buNone/>
              <a:defRPr b="1" sz="1800" cap="none">
                <a:solidFill>
                  <a:srgbClr val="E3AE24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cxnSp>
        <p:nvCxnSpPr>
          <p:cNvPr id="61" name="Google Shape;61;p20"/>
          <p:cNvCxnSpPr/>
          <p:nvPr/>
        </p:nvCxnSpPr>
        <p:spPr>
          <a:xfrm flipH="1" rot="10800000">
            <a:off x="13137" y="1271265"/>
            <a:ext cx="9130863" cy="17985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>
  <p:cSld name="Two Conten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1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1"/>
          <p:cNvSpPr txBox="1"/>
          <p:nvPr>
            <p:ph idx="1" type="body"/>
          </p:nvPr>
        </p:nvSpPr>
        <p:spPr>
          <a:xfrm>
            <a:off x="457200" y="1600201"/>
            <a:ext cx="3948530" cy="43344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330200" lvl="1" marL="914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5" name="Google Shape;65;p21"/>
          <p:cNvSpPr txBox="1"/>
          <p:nvPr>
            <p:ph idx="2" type="body"/>
          </p:nvPr>
        </p:nvSpPr>
        <p:spPr>
          <a:xfrm>
            <a:off x="4648200" y="1600201"/>
            <a:ext cx="4038600" cy="43344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330200" lvl="1" marL="914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6" name="Google Shape;66;p21"/>
          <p:cNvSpPr txBox="1"/>
          <p:nvPr>
            <p:ph idx="12" type="sldNum"/>
          </p:nvPr>
        </p:nvSpPr>
        <p:spPr>
          <a:xfrm>
            <a:off x="655955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" name="Google Shape;67;p21"/>
          <p:cNvSpPr txBox="1"/>
          <p:nvPr>
            <p:ph idx="3" type="body"/>
          </p:nvPr>
        </p:nvSpPr>
        <p:spPr>
          <a:xfrm>
            <a:off x="457200" y="941895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E3AE24"/>
              </a:buClr>
              <a:buSzPts val="1800"/>
              <a:buFont typeface="Impact"/>
              <a:buNone/>
              <a:defRPr b="1" sz="1800" cap="none">
                <a:solidFill>
                  <a:srgbClr val="E3AE24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cxnSp>
        <p:nvCxnSpPr>
          <p:cNvPr id="68" name="Google Shape;68;p21"/>
          <p:cNvCxnSpPr/>
          <p:nvPr/>
        </p:nvCxnSpPr>
        <p:spPr>
          <a:xfrm flipH="1" rot="10800000">
            <a:off x="13137" y="1271265"/>
            <a:ext cx="9130863" cy="17985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>
  <p:cSld name="Comparison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2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" type="body"/>
          </p:nvPr>
        </p:nvSpPr>
        <p:spPr>
          <a:xfrm>
            <a:off x="457200" y="1535113"/>
            <a:ext cx="39488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2" name="Google Shape;72;p22"/>
          <p:cNvSpPr txBox="1"/>
          <p:nvPr>
            <p:ph idx="2" type="body"/>
          </p:nvPr>
        </p:nvSpPr>
        <p:spPr>
          <a:xfrm>
            <a:off x="457200" y="2174875"/>
            <a:ext cx="3948888" cy="37680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330200" lvl="1" marL="914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73" name="Google Shape;73;p22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22"/>
          <p:cNvSpPr txBox="1"/>
          <p:nvPr>
            <p:ph idx="4" type="body"/>
          </p:nvPr>
        </p:nvSpPr>
        <p:spPr>
          <a:xfrm>
            <a:off x="4645025" y="2174875"/>
            <a:ext cx="4041775" cy="37680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1pPr>
            <a:lvl2pPr indent="-330200" lvl="1" marL="914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75" name="Google Shape;75;p22"/>
          <p:cNvSpPr txBox="1"/>
          <p:nvPr>
            <p:ph idx="12" type="sldNum"/>
          </p:nvPr>
        </p:nvSpPr>
        <p:spPr>
          <a:xfrm>
            <a:off x="655955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6" name="Google Shape;76;p22"/>
          <p:cNvSpPr txBox="1"/>
          <p:nvPr>
            <p:ph idx="5" type="body"/>
          </p:nvPr>
        </p:nvSpPr>
        <p:spPr>
          <a:xfrm>
            <a:off x="457200" y="941895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E3AE24"/>
              </a:buClr>
              <a:buSzPts val="1800"/>
              <a:buFont typeface="Impact"/>
              <a:buNone/>
              <a:defRPr b="1" sz="1800" cap="none">
                <a:solidFill>
                  <a:srgbClr val="E3AE24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cxnSp>
        <p:nvCxnSpPr>
          <p:cNvPr id="77" name="Google Shape;77;p22"/>
          <p:cNvCxnSpPr/>
          <p:nvPr/>
        </p:nvCxnSpPr>
        <p:spPr>
          <a:xfrm flipH="1" rot="10800000">
            <a:off x="13137" y="1271265"/>
            <a:ext cx="9130863" cy="17985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Subtitle Only">
  <p:cSld name="Title and Subtitle Onl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3"/>
          <p:cNvSpPr txBox="1"/>
          <p:nvPr>
            <p:ph idx="12" type="sldNum"/>
          </p:nvPr>
        </p:nvSpPr>
        <p:spPr>
          <a:xfrm>
            <a:off x="655955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1" name="Google Shape;81;p23"/>
          <p:cNvSpPr txBox="1"/>
          <p:nvPr>
            <p:ph idx="1" type="body"/>
          </p:nvPr>
        </p:nvSpPr>
        <p:spPr>
          <a:xfrm>
            <a:off x="457200" y="941895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E3AE24"/>
              </a:buClr>
              <a:buSzPts val="1800"/>
              <a:buFont typeface="Impact"/>
              <a:buNone/>
              <a:defRPr b="1" sz="1800" cap="none">
                <a:solidFill>
                  <a:srgbClr val="E3AE24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cxnSp>
        <p:nvCxnSpPr>
          <p:cNvPr id="82" name="Google Shape;82;p23"/>
          <p:cNvCxnSpPr/>
          <p:nvPr/>
        </p:nvCxnSpPr>
        <p:spPr>
          <a:xfrm flipH="1" rot="10800000">
            <a:off x="13137" y="1271265"/>
            <a:ext cx="9130863" cy="17985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dash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7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U_sig132.tif" id="10" name="Google Shape;10;p1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457200" y="6075632"/>
            <a:ext cx="1523874" cy="4791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oogle Shape;11;p14"/>
          <p:cNvGrpSpPr/>
          <p:nvPr/>
        </p:nvGrpSpPr>
        <p:grpSpPr>
          <a:xfrm>
            <a:off x="0" y="0"/>
            <a:ext cx="9157137" cy="915109"/>
            <a:chOff x="0" y="0"/>
            <a:chExt cx="9157137" cy="915109"/>
          </a:xfrm>
        </p:grpSpPr>
        <p:sp>
          <p:nvSpPr>
            <p:cNvPr id="12" name="Google Shape;12;p14"/>
            <p:cNvSpPr/>
            <p:nvPr/>
          </p:nvSpPr>
          <p:spPr>
            <a:xfrm>
              <a:off x="0" y="0"/>
              <a:ext cx="9144000" cy="915108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descr="h2_lines_white.pdf" id="13" name="Google Shape;13;p14"/>
            <p:cNvPicPr preferRelativeResize="0"/>
            <p:nvPr/>
          </p:nvPicPr>
          <p:blipFill rotWithShape="1">
            <a:blip r:embed="rId2">
              <a:alphaModFix/>
            </a:blip>
            <a:srcRect b="48017" l="22581" r="22582" t="22581"/>
            <a:stretch/>
          </p:blipFill>
          <p:spPr>
            <a:xfrm>
              <a:off x="13137" y="1"/>
              <a:ext cx="9144000" cy="9151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" name="Google Shape;14;p14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  <a:defRPr b="0" i="0" sz="4400" u="none" cap="none" strike="noStrike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4"/>
          <p:cNvSpPr txBox="1"/>
          <p:nvPr>
            <p:ph idx="1" type="body"/>
          </p:nvPr>
        </p:nvSpPr>
        <p:spPr>
          <a:xfrm>
            <a:off x="457200" y="1721492"/>
            <a:ext cx="8235950" cy="42214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erriweather Sans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Google Shape;16;p14"/>
          <p:cNvSpPr txBox="1"/>
          <p:nvPr>
            <p:ph idx="12" type="sldNum"/>
          </p:nvPr>
        </p:nvSpPr>
        <p:spPr>
          <a:xfrm>
            <a:off x="655955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" name="Google Shape;17;p14"/>
          <p:cNvSpPr txBox="1"/>
          <p:nvPr/>
        </p:nvSpPr>
        <p:spPr>
          <a:xfrm>
            <a:off x="367130" y="1535528"/>
            <a:ext cx="832602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8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png"/><Relationship Id="rId4" Type="http://schemas.openxmlformats.org/officeDocument/2006/relationships/image" Target="../media/image3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Relationship Id="rId4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Relationship Id="rId4" Type="http://schemas.openxmlformats.org/officeDocument/2006/relationships/image" Target="../media/image9.jpg"/><Relationship Id="rId5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Relationship Id="rId4" Type="http://schemas.openxmlformats.org/officeDocument/2006/relationships/image" Target="../media/image22.png"/><Relationship Id="rId5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/>
          <p:nvPr>
            <p:ph type="title"/>
          </p:nvPr>
        </p:nvSpPr>
        <p:spPr>
          <a:xfrm>
            <a:off x="0" y="4405443"/>
            <a:ext cx="6608618" cy="18640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D19B23"/>
              </a:buClr>
              <a:buSzPts val="4800"/>
              <a:buFont typeface="Impact"/>
              <a:buNone/>
            </a:pPr>
            <a:r>
              <a:rPr lang="en-US" sz="4800">
                <a:solidFill>
                  <a:srgbClr val="FFD966"/>
                </a:solidFill>
              </a:rPr>
              <a:t>ECE477 MIDTERM DESIGN REVIEW: TEAM 8</a:t>
            </a:r>
            <a:br>
              <a:rPr lang="en-US" sz="4800">
                <a:solidFill>
                  <a:srgbClr val="E3AE24"/>
                </a:solidFill>
              </a:rPr>
            </a:br>
            <a:endParaRPr sz="4800">
              <a:solidFill>
                <a:srgbClr val="E3AE24"/>
              </a:solidFill>
            </a:endParaRPr>
          </a:p>
        </p:txBody>
      </p:sp>
      <p:pic>
        <p:nvPicPr>
          <p:cNvPr descr="PU_sigtab.eps" id="89" name="Google Shape;89;p1"/>
          <p:cNvPicPr preferRelativeResize="0"/>
          <p:nvPr/>
        </p:nvPicPr>
        <p:blipFill rotWithShape="1">
          <a:blip r:embed="rId3">
            <a:alphaModFix/>
          </a:blip>
          <a:srcRect b="12554" l="0" r="0" t="-166"/>
          <a:stretch/>
        </p:blipFill>
        <p:spPr>
          <a:xfrm>
            <a:off x="7201582" y="5836927"/>
            <a:ext cx="1942418" cy="1021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4">
            <a:alphaModFix/>
          </a:blip>
          <a:srcRect b="30813" l="0" r="0" t="9905"/>
          <a:stretch/>
        </p:blipFill>
        <p:spPr>
          <a:xfrm>
            <a:off x="0" y="0"/>
            <a:ext cx="9144004" cy="3945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BLOCK DIAGRAM</a:t>
            </a:r>
            <a:endParaRPr/>
          </a:p>
        </p:txBody>
      </p:sp>
      <p:sp>
        <p:nvSpPr>
          <p:cNvPr id="162" name="Google Shape;162;p6"/>
          <p:cNvSpPr txBox="1"/>
          <p:nvPr>
            <p:ph idx="2" type="body"/>
          </p:nvPr>
        </p:nvSpPr>
        <p:spPr>
          <a:xfrm>
            <a:off x="269725" y="1336684"/>
            <a:ext cx="8235900" cy="53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163" name="Google Shape;163;p6"/>
          <p:cNvSpPr txBox="1"/>
          <p:nvPr>
            <p:ph idx="1" type="body"/>
          </p:nvPr>
        </p:nvSpPr>
        <p:spPr>
          <a:xfrm>
            <a:off x="457200" y="924643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t/>
            </a:r>
            <a:endParaRPr sz="2400"/>
          </a:p>
        </p:txBody>
      </p:sp>
      <p:pic>
        <p:nvPicPr>
          <p:cNvPr id="164" name="Google Shape;164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2763" y="924650"/>
            <a:ext cx="8638474" cy="571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7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PACKAGING DESIGN</a:t>
            </a:r>
            <a:endParaRPr/>
          </a:p>
        </p:txBody>
      </p:sp>
      <p:sp>
        <p:nvSpPr>
          <p:cNvPr id="170" name="Google Shape;170;p7"/>
          <p:cNvSpPr txBox="1"/>
          <p:nvPr>
            <p:ph idx="2" type="body"/>
          </p:nvPr>
        </p:nvSpPr>
        <p:spPr>
          <a:xfrm>
            <a:off x="457200" y="1276709"/>
            <a:ext cx="8229600" cy="53069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●"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size: 400 mm * 370 mm * 300 mm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●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manufacturing: 3D printing 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i="1" sz="2200">
              <a:solidFill>
                <a:srgbClr val="FF0000"/>
              </a:solidFill>
            </a:endParaRPr>
          </a:p>
        </p:txBody>
      </p:sp>
      <p:pic>
        <p:nvPicPr>
          <p:cNvPr id="171" name="Google Shape;17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1625" y="2376812"/>
            <a:ext cx="4079875" cy="3106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30921" y="2376813"/>
            <a:ext cx="3920979" cy="3106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64d398d671_16_1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PACKAGING DESIGN</a:t>
            </a:r>
            <a:endParaRPr/>
          </a:p>
        </p:txBody>
      </p:sp>
      <p:sp>
        <p:nvSpPr>
          <p:cNvPr id="179" name="Google Shape;179;g64d398d671_16_1"/>
          <p:cNvSpPr txBox="1"/>
          <p:nvPr>
            <p:ph idx="1" type="body"/>
          </p:nvPr>
        </p:nvSpPr>
        <p:spPr>
          <a:xfrm>
            <a:off x="457200" y="941895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80" name="Google Shape;180;g64d398d671_16_1"/>
          <p:cNvPicPr preferRelativeResize="0"/>
          <p:nvPr/>
        </p:nvPicPr>
        <p:blipFill rotWithShape="1">
          <a:blip r:embed="rId3">
            <a:alphaModFix/>
          </a:blip>
          <a:srcRect b="0" l="19039" r="34635" t="0"/>
          <a:stretch/>
        </p:blipFill>
        <p:spPr>
          <a:xfrm>
            <a:off x="700100" y="2256578"/>
            <a:ext cx="3560226" cy="2928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g64d398d671_16_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14983" y="2286500"/>
            <a:ext cx="2684842" cy="2868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8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ELECTRICAL SCHEMATIC</a:t>
            </a:r>
            <a:endParaRPr/>
          </a:p>
        </p:txBody>
      </p:sp>
      <p:sp>
        <p:nvSpPr>
          <p:cNvPr id="187" name="Google Shape;187;p8"/>
          <p:cNvSpPr txBox="1"/>
          <p:nvPr>
            <p:ph idx="1" type="body"/>
          </p:nvPr>
        </p:nvSpPr>
        <p:spPr>
          <a:xfrm>
            <a:off x="457200" y="924643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uC Schematic</a:t>
            </a:r>
            <a:endParaRPr sz="2400"/>
          </a:p>
        </p:txBody>
      </p:sp>
      <p:pic>
        <p:nvPicPr>
          <p:cNvPr id="188" name="Google Shape;18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0975" y="1367555"/>
            <a:ext cx="7343760" cy="51856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64ce18efaa_0_0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ELECTRICAL SCHEMATIC</a:t>
            </a:r>
            <a:endParaRPr/>
          </a:p>
        </p:txBody>
      </p:sp>
      <p:sp>
        <p:nvSpPr>
          <p:cNvPr id="194" name="Google Shape;194;g64ce18efaa_0_0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3v3 Power Supply</a:t>
            </a:r>
            <a:endParaRPr sz="2400"/>
          </a:p>
        </p:txBody>
      </p:sp>
      <p:pic>
        <p:nvPicPr>
          <p:cNvPr id="195" name="Google Shape;195;g64ce18efaa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1457543"/>
            <a:ext cx="7127158" cy="51857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64ce18efaa_0_5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ELECTRICAL SCHEMATIC</a:t>
            </a:r>
            <a:endParaRPr/>
          </a:p>
        </p:txBody>
      </p:sp>
      <p:sp>
        <p:nvSpPr>
          <p:cNvPr id="201" name="Google Shape;201;g64ce18efaa_0_5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Programmer/Debug Port Schematic</a:t>
            </a:r>
            <a:endParaRPr sz="2400"/>
          </a:p>
        </p:txBody>
      </p:sp>
      <p:pic>
        <p:nvPicPr>
          <p:cNvPr id="202" name="Google Shape;202;g64ce18efaa_0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1497318"/>
            <a:ext cx="6829504" cy="51857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64ce18efaa_0_13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ELECTRICAL SCHEMATIC</a:t>
            </a:r>
            <a:endParaRPr/>
          </a:p>
        </p:txBody>
      </p:sp>
      <p:sp>
        <p:nvSpPr>
          <p:cNvPr id="208" name="Google Shape;208;g64ce18efaa_0_13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16 Channel I2C PWM Driver &amp; Humidity Sensor</a:t>
            </a:r>
            <a:endParaRPr sz="2400"/>
          </a:p>
        </p:txBody>
      </p:sp>
      <p:pic>
        <p:nvPicPr>
          <p:cNvPr id="209" name="Google Shape;209;g64ce18efaa_0_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1508593"/>
            <a:ext cx="5815639" cy="5185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g64ce18efaa_0_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16125" y="2752087"/>
            <a:ext cx="3227875" cy="307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64ce18efaa_0_20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ELECTRICAL SCHEMATIC</a:t>
            </a:r>
            <a:endParaRPr/>
          </a:p>
        </p:txBody>
      </p:sp>
      <p:sp>
        <p:nvSpPr>
          <p:cNvPr id="216" name="Google Shape;216;g64ce18efaa_0_20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Strain Gauge Amplifier w/ ADC x3</a:t>
            </a:r>
            <a:endParaRPr sz="2400"/>
          </a:p>
        </p:txBody>
      </p:sp>
      <p:pic>
        <p:nvPicPr>
          <p:cNvPr id="217" name="Google Shape;217;g64ce18efaa_0_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19843"/>
            <a:ext cx="8330907" cy="51857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64ce18efaa_0_29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ELECTRICAL SCHEMATIC</a:t>
            </a:r>
            <a:endParaRPr/>
          </a:p>
        </p:txBody>
      </p:sp>
      <p:sp>
        <p:nvSpPr>
          <p:cNvPr id="223" name="Google Shape;223;g64ce18efaa_0_29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Trinamic Stepper Driver x5</a:t>
            </a:r>
            <a:endParaRPr sz="2400"/>
          </a:p>
        </p:txBody>
      </p:sp>
      <p:pic>
        <p:nvPicPr>
          <p:cNvPr id="224" name="Google Shape;224;g64ce18efaa_0_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9950" y="1564893"/>
            <a:ext cx="6811517" cy="51857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64ce18efaa_0_43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ELECTRICAL SCHEMATIC</a:t>
            </a:r>
            <a:endParaRPr/>
          </a:p>
        </p:txBody>
      </p:sp>
      <p:sp>
        <p:nvSpPr>
          <p:cNvPr id="230" name="Google Shape;230;g64ce18efaa_0_43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GPIO Expander</a:t>
            </a:r>
            <a:endParaRPr sz="2400"/>
          </a:p>
        </p:txBody>
      </p:sp>
      <p:pic>
        <p:nvPicPr>
          <p:cNvPr id="231" name="Google Shape;231;g64ce18efaa_0_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19843"/>
            <a:ext cx="7137735" cy="51857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OUTLINE</a:t>
            </a:r>
            <a:endParaRPr/>
          </a:p>
        </p:txBody>
      </p:sp>
      <p:sp>
        <p:nvSpPr>
          <p:cNvPr id="96" name="Google Shape;96;p2"/>
          <p:cNvSpPr txBox="1"/>
          <p:nvPr>
            <p:ph idx="1" type="body"/>
          </p:nvPr>
        </p:nvSpPr>
        <p:spPr>
          <a:xfrm>
            <a:off x="457200" y="1000665"/>
            <a:ext cx="8235949" cy="49339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Project Overview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Major Components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Block Diagram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Packaging Design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Electrical Schematic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PCB Layout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Prototyping Progress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Software Development Status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Project Timeline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Questions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64ce18efaa_0_36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ELECTRICAL SCHEMATIC</a:t>
            </a:r>
            <a:endParaRPr/>
          </a:p>
        </p:txBody>
      </p:sp>
      <p:sp>
        <p:nvSpPr>
          <p:cNvPr id="237" name="Google Shape;237;g64ce18efaa_0_36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I/Os</a:t>
            </a:r>
            <a:endParaRPr sz="2400"/>
          </a:p>
        </p:txBody>
      </p:sp>
      <p:pic>
        <p:nvPicPr>
          <p:cNvPr id="238" name="Google Shape;238;g64ce18efaa_0_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19843"/>
            <a:ext cx="8839199" cy="45671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64ce18efaa_0_60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PCB LAYOUT</a:t>
            </a:r>
            <a:endParaRPr/>
          </a:p>
        </p:txBody>
      </p:sp>
      <p:sp>
        <p:nvSpPr>
          <p:cNvPr id="244" name="Google Shape;244;g64ce18efaa_0_60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PCB Overview (TOP RENDER)</a:t>
            </a:r>
            <a:endParaRPr sz="2400"/>
          </a:p>
        </p:txBody>
      </p:sp>
      <p:pic>
        <p:nvPicPr>
          <p:cNvPr id="245" name="Google Shape;245;g64ce18efaa_0_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25" y="1333668"/>
            <a:ext cx="7778633" cy="5185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9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PCB LAYOUT</a:t>
            </a:r>
            <a:endParaRPr/>
          </a:p>
        </p:txBody>
      </p:sp>
      <p:sp>
        <p:nvSpPr>
          <p:cNvPr id="251" name="Google Shape;251;p9"/>
          <p:cNvSpPr txBox="1"/>
          <p:nvPr>
            <p:ph idx="1" type="body"/>
          </p:nvPr>
        </p:nvSpPr>
        <p:spPr>
          <a:xfrm>
            <a:off x="457200" y="924643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PCB Overview (BOTTOM RENDOR)</a:t>
            </a:r>
            <a:endParaRPr sz="2400"/>
          </a:p>
        </p:txBody>
      </p:sp>
      <p:pic>
        <p:nvPicPr>
          <p:cNvPr id="252" name="Google Shape;252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2763" y="1486180"/>
            <a:ext cx="7778468" cy="5185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64ce18efaa_0_50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PCB LAYOUT</a:t>
            </a:r>
            <a:endParaRPr/>
          </a:p>
        </p:txBody>
      </p:sp>
      <p:sp>
        <p:nvSpPr>
          <p:cNvPr id="258" name="Google Shape;258;g64ce18efaa_0_50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PCB Overview (TOP LAYER - SIGNAL LAYER)</a:t>
            </a:r>
            <a:endParaRPr sz="2400"/>
          </a:p>
        </p:txBody>
      </p:sp>
      <p:pic>
        <p:nvPicPr>
          <p:cNvPr id="259" name="Google Shape;259;g64ce18efaa_0_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400" y="1299925"/>
            <a:ext cx="8532200" cy="5490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64ce18efaa_0_55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PCB LAYOUT</a:t>
            </a:r>
            <a:endParaRPr/>
          </a:p>
        </p:txBody>
      </p:sp>
      <p:sp>
        <p:nvSpPr>
          <p:cNvPr id="265" name="Google Shape;265;g64ce18efaa_0_55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PCB Overview (2nd LAYER - GND LAYER)</a:t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t/>
            </a:r>
            <a:endParaRPr sz="2400"/>
          </a:p>
        </p:txBody>
      </p:sp>
      <p:pic>
        <p:nvPicPr>
          <p:cNvPr id="266" name="Google Shape;266;g64ce18efaa_0_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0900" y="1359972"/>
            <a:ext cx="8402199" cy="5460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64ce18efaa_0_69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PCB LAYOUT</a:t>
            </a:r>
            <a:endParaRPr/>
          </a:p>
        </p:txBody>
      </p:sp>
      <p:sp>
        <p:nvSpPr>
          <p:cNvPr id="272" name="Google Shape;272;g64ce18efaa_0_69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PCB Overview (3nd LAYER - VCC LAYER)</a:t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t/>
            </a:r>
            <a:endParaRPr sz="2400"/>
          </a:p>
        </p:txBody>
      </p:sp>
      <p:pic>
        <p:nvPicPr>
          <p:cNvPr id="273" name="Google Shape;273;g64ce18efaa_0_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0350" y="1299215"/>
            <a:ext cx="8229601" cy="55144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64ce18efaa_0_75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PCB LAYOUT</a:t>
            </a:r>
            <a:endParaRPr/>
          </a:p>
        </p:txBody>
      </p:sp>
      <p:sp>
        <p:nvSpPr>
          <p:cNvPr id="279" name="Google Shape;279;g64ce18efaa_0_75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PCB Overview (BOTTOM LAYER - SIGNAL LAYER)</a:t>
            </a:r>
            <a:endParaRPr sz="24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t/>
            </a:r>
            <a:endParaRPr sz="2400"/>
          </a:p>
        </p:txBody>
      </p:sp>
      <p:pic>
        <p:nvPicPr>
          <p:cNvPr id="280" name="Google Shape;280;g64ce18efaa_0_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0900" y="1367443"/>
            <a:ext cx="8242202" cy="5492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64d398d671_0_310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PROTOTYPING PROGRESS</a:t>
            </a:r>
            <a:endParaRPr/>
          </a:p>
        </p:txBody>
      </p:sp>
      <p:grpSp>
        <p:nvGrpSpPr>
          <p:cNvPr id="286" name="Google Shape;286;g64d398d671_0_310"/>
          <p:cNvGrpSpPr/>
          <p:nvPr/>
        </p:nvGrpSpPr>
        <p:grpSpPr>
          <a:xfrm>
            <a:off x="457200" y="1626491"/>
            <a:ext cx="2806751" cy="4424525"/>
            <a:chOff x="1029049" y="283725"/>
            <a:chExt cx="2180001" cy="4076400"/>
          </a:xfrm>
        </p:grpSpPr>
        <p:sp>
          <p:nvSpPr>
            <p:cNvPr id="287" name="Google Shape;287;g64d398d671_0_310"/>
            <p:cNvSpPr/>
            <p:nvPr/>
          </p:nvSpPr>
          <p:spPr>
            <a:xfrm>
              <a:off x="1178650" y="283725"/>
              <a:ext cx="2030400" cy="4076400"/>
            </a:xfrm>
            <a:prstGeom prst="rect">
              <a:avLst/>
            </a:prstGeom>
            <a:solidFill>
              <a:srgbClr val="1B786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Char char="●"/>
              </a:pPr>
              <a:r>
                <a:rPr b="0" i="0" lang="en-US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test liquid dispenser</a:t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Char char="●"/>
              </a:pPr>
              <a:r>
                <a:rPr b="0" i="0" lang="en-US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test user tray</a:t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Char char="●"/>
              </a:pPr>
              <a:r>
                <a:rPr b="0" i="0" lang="en-US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test x-y motion control</a:t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g64d398d671_0_310"/>
            <p:cNvSpPr/>
            <p:nvPr/>
          </p:nvSpPr>
          <p:spPr>
            <a:xfrm>
              <a:off x="1118234" y="341754"/>
              <a:ext cx="2048100" cy="1788600"/>
            </a:xfrm>
            <a:prstGeom prst="rect">
              <a:avLst/>
            </a:prstGeom>
            <a:solidFill>
              <a:srgbClr val="FFFFFF"/>
            </a:solidFill>
            <a:ln cap="flat" cmpd="sng" w="19050">
              <a:solidFill>
                <a:srgbClr val="1D7E7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g64d398d671_0_310"/>
            <p:cNvSpPr/>
            <p:nvPr/>
          </p:nvSpPr>
          <p:spPr>
            <a:xfrm>
              <a:off x="1029049" y="559968"/>
              <a:ext cx="2048100" cy="118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7E74"/>
                </a:buClr>
                <a:buSzPts val="1400"/>
                <a:buFont typeface="Roboto Medium"/>
                <a:buChar char="●"/>
              </a:pPr>
              <a:r>
                <a:rPr b="0" i="0" lang="en-US" sz="1400" u="none" cap="none" strike="noStrike">
                  <a:solidFill>
                    <a:srgbClr val="1D7E74"/>
                  </a:solidFill>
                  <a:latin typeface="Roboto Medium"/>
                  <a:ea typeface="Roboto Medium"/>
                  <a:cs typeface="Roboto Medium"/>
                  <a:sym typeface="Roboto Medium"/>
                </a:rPr>
                <a:t>Designed all major mechanical part in CAD with peer reviewed</a:t>
              </a:r>
              <a:endParaRPr b="0" i="0" sz="1400" u="none" cap="none" strike="noStrike">
                <a:solidFill>
                  <a:srgbClr val="1D7E74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7E74"/>
                </a:buClr>
                <a:buSzPts val="1400"/>
                <a:buFont typeface="Roboto Medium"/>
                <a:buChar char="●"/>
              </a:pPr>
              <a:r>
                <a:rPr b="0" i="0" lang="en-US" sz="1400" u="none" cap="none" strike="noStrike">
                  <a:solidFill>
                    <a:srgbClr val="1D7E74"/>
                  </a:solidFill>
                  <a:latin typeface="Roboto Medium"/>
                  <a:ea typeface="Roboto Medium"/>
                  <a:cs typeface="Roboto Medium"/>
                  <a:sym typeface="Roboto Medium"/>
                </a:rPr>
                <a:t>tested solid dispenser prototype</a:t>
              </a:r>
              <a:endParaRPr b="0" i="0" sz="1400" u="none" cap="none" strike="noStrike">
                <a:solidFill>
                  <a:srgbClr val="1D7E74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7E74"/>
                </a:buClr>
                <a:buSzPts val="1400"/>
                <a:buFont typeface="Roboto Medium"/>
                <a:buChar char="●"/>
              </a:pPr>
              <a:r>
                <a:rPr b="0" i="0" lang="en-US" sz="1400" u="none" cap="none" strike="noStrike">
                  <a:solidFill>
                    <a:srgbClr val="1D7E74"/>
                  </a:solidFill>
                  <a:latin typeface="Roboto Medium"/>
                  <a:ea typeface="Roboto Medium"/>
                  <a:cs typeface="Roboto Medium"/>
                  <a:sym typeface="Roboto Medium"/>
                </a:rPr>
                <a:t>tested the “catcher” prototype</a:t>
              </a:r>
              <a:endParaRPr b="0" i="0" sz="1400" u="none" cap="none" strike="noStrike">
                <a:solidFill>
                  <a:srgbClr val="1D7E74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1D7E74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1D7E74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</p:txBody>
        </p:sp>
        <p:sp>
          <p:nvSpPr>
            <p:cNvPr id="290" name="Google Shape;290;g64d398d671_0_310"/>
            <p:cNvSpPr/>
            <p:nvPr/>
          </p:nvSpPr>
          <p:spPr>
            <a:xfrm rot="5400000">
              <a:off x="1946861" y="2182883"/>
              <a:ext cx="389100" cy="278100"/>
            </a:xfrm>
            <a:prstGeom prst="rightArrow">
              <a:avLst>
                <a:gd fmla="val 34239" name="adj1"/>
                <a:gd fmla="val 57035" name="adj2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1" name="Google Shape;291;g64d398d671_0_310"/>
          <p:cNvSpPr txBox="1"/>
          <p:nvPr/>
        </p:nvSpPr>
        <p:spPr>
          <a:xfrm>
            <a:off x="269600" y="927338"/>
            <a:ext cx="24480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Mechanical part</a:t>
            </a:r>
            <a:endParaRPr b="1" i="0" sz="14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2" name="Google Shape;292;g64d398d671_0_310"/>
          <p:cNvSpPr txBox="1"/>
          <p:nvPr/>
        </p:nvSpPr>
        <p:spPr>
          <a:xfrm>
            <a:off x="5651150" y="927338"/>
            <a:ext cx="24480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Electrical  part</a:t>
            </a:r>
            <a:endParaRPr b="1" i="0" sz="1400" u="none" cap="none" strike="noStrik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grpSp>
        <p:nvGrpSpPr>
          <p:cNvPr id="293" name="Google Shape;293;g64d398d671_0_310"/>
          <p:cNvGrpSpPr/>
          <p:nvPr/>
        </p:nvGrpSpPr>
        <p:grpSpPr>
          <a:xfrm>
            <a:off x="5471775" y="1626491"/>
            <a:ext cx="2806751" cy="4424525"/>
            <a:chOff x="1029049" y="283725"/>
            <a:chExt cx="2180001" cy="4076400"/>
          </a:xfrm>
        </p:grpSpPr>
        <p:sp>
          <p:nvSpPr>
            <p:cNvPr id="294" name="Google Shape;294;g64d398d671_0_310"/>
            <p:cNvSpPr/>
            <p:nvPr/>
          </p:nvSpPr>
          <p:spPr>
            <a:xfrm>
              <a:off x="1178650" y="283725"/>
              <a:ext cx="2030400" cy="4076400"/>
            </a:xfrm>
            <a:prstGeom prst="rect">
              <a:avLst/>
            </a:prstGeom>
            <a:solidFill>
              <a:srgbClr val="1B786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Char char="●"/>
              </a:pPr>
              <a:r>
                <a:rPr b="0" i="0" lang="en-US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Power Supply 3v3</a:t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Char char="●"/>
              </a:pPr>
              <a:r>
                <a:rPr b="0" i="0" lang="en-US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Humidity Sensor Circuit</a:t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Char char="●"/>
              </a:pPr>
              <a:r>
                <a:rPr b="0" i="0" lang="en-US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PWM driver circuit</a:t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Char char="●"/>
              </a:pPr>
              <a:r>
                <a:rPr b="0" i="0" lang="en-US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OLED circuit</a:t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Arial"/>
                <a:buChar char="●"/>
              </a:pPr>
              <a:r>
                <a:rPr b="0" i="0" lang="en-US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DC motor Driver Circuit</a:t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g64d398d671_0_310"/>
            <p:cNvSpPr/>
            <p:nvPr/>
          </p:nvSpPr>
          <p:spPr>
            <a:xfrm>
              <a:off x="1118234" y="341754"/>
              <a:ext cx="2048100" cy="1788600"/>
            </a:xfrm>
            <a:prstGeom prst="rect">
              <a:avLst/>
            </a:prstGeom>
            <a:solidFill>
              <a:srgbClr val="FFFFFF"/>
            </a:solidFill>
            <a:ln cap="flat" cmpd="sng" w="19050">
              <a:solidFill>
                <a:srgbClr val="1D7E7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g64d398d671_0_310"/>
            <p:cNvSpPr/>
            <p:nvPr/>
          </p:nvSpPr>
          <p:spPr>
            <a:xfrm>
              <a:off x="1029049" y="559968"/>
              <a:ext cx="2048100" cy="156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7E74"/>
                </a:buClr>
                <a:buSzPts val="1400"/>
                <a:buFont typeface="Roboto Medium"/>
                <a:buChar char="●"/>
              </a:pPr>
              <a:r>
                <a:rPr b="0" i="0" lang="en-US" sz="1400" u="none" cap="none" strike="noStrike">
                  <a:solidFill>
                    <a:srgbClr val="1D7E74"/>
                  </a:solidFill>
                  <a:latin typeface="Roboto Medium"/>
                  <a:ea typeface="Roboto Medium"/>
                  <a:cs typeface="Roboto Medium"/>
                  <a:sym typeface="Roboto Medium"/>
                </a:rPr>
                <a:t>Strain gauge circuit tested</a:t>
              </a:r>
              <a:endParaRPr b="0" i="0" sz="1400" u="none" cap="none" strike="noStrike">
                <a:solidFill>
                  <a:srgbClr val="1D7E74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7E74"/>
                </a:buClr>
                <a:buSzPts val="1400"/>
                <a:buFont typeface="Roboto Medium"/>
                <a:buChar char="●"/>
              </a:pPr>
              <a:r>
                <a:rPr b="0" i="0" lang="en-US" sz="1400" u="none" cap="none" strike="noStrike">
                  <a:solidFill>
                    <a:srgbClr val="1D7E74"/>
                  </a:solidFill>
                  <a:latin typeface="Roboto Medium"/>
                  <a:ea typeface="Roboto Medium"/>
                  <a:cs typeface="Roboto Medium"/>
                  <a:sym typeface="Roboto Medium"/>
                </a:rPr>
                <a:t>USB2UART circuit tested</a:t>
              </a:r>
              <a:endParaRPr b="0" i="0" sz="1400" u="none" cap="none" strike="noStrike">
                <a:solidFill>
                  <a:srgbClr val="1D7E74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7E74"/>
                </a:buClr>
                <a:buSzPts val="1400"/>
                <a:buFont typeface="Roboto Medium"/>
                <a:buChar char="●"/>
              </a:pPr>
              <a:r>
                <a:rPr b="0" i="0" lang="en-US" sz="1400" u="none" cap="none" strike="noStrike">
                  <a:solidFill>
                    <a:srgbClr val="1D7E74"/>
                  </a:solidFill>
                  <a:latin typeface="Roboto Medium"/>
                  <a:ea typeface="Roboto Medium"/>
                  <a:cs typeface="Roboto Medium"/>
                  <a:sym typeface="Roboto Medium"/>
                </a:rPr>
                <a:t>Stepper Motor Driver Circuit tested</a:t>
              </a:r>
              <a:endParaRPr b="0" i="0" sz="1400" u="none" cap="none" strike="noStrike">
                <a:solidFill>
                  <a:srgbClr val="1D7E74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indent="-3175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7E74"/>
                </a:buClr>
                <a:buSzPts val="1400"/>
                <a:buFont typeface="Roboto Medium"/>
                <a:buChar char="●"/>
              </a:pPr>
              <a:r>
                <a:rPr b="0" i="0" lang="en-US" sz="1400" u="none" cap="none" strike="noStrike">
                  <a:solidFill>
                    <a:srgbClr val="1D7E74"/>
                  </a:solidFill>
                  <a:latin typeface="Roboto Medium"/>
                  <a:ea typeface="Roboto Medium"/>
                  <a:cs typeface="Roboto Medium"/>
                  <a:sym typeface="Roboto Medium"/>
                </a:rPr>
                <a:t>ESP32-WROOM</a:t>
              </a:r>
              <a:endParaRPr b="0" i="0" sz="1400" u="none" cap="none" strike="noStrike">
                <a:solidFill>
                  <a:srgbClr val="1D7E74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indent="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1D7E74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1D7E74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1D7E74"/>
                </a:solidFill>
                <a:latin typeface="Roboto Medium"/>
                <a:ea typeface="Roboto Medium"/>
                <a:cs typeface="Roboto Medium"/>
                <a:sym typeface="Roboto Medium"/>
              </a:endParaRPr>
            </a:p>
          </p:txBody>
        </p:sp>
        <p:sp>
          <p:nvSpPr>
            <p:cNvPr id="297" name="Google Shape;297;g64d398d671_0_310"/>
            <p:cNvSpPr/>
            <p:nvPr/>
          </p:nvSpPr>
          <p:spPr>
            <a:xfrm rot="5400000">
              <a:off x="1946861" y="2182883"/>
              <a:ext cx="389100" cy="278100"/>
            </a:xfrm>
            <a:prstGeom prst="rightArrow">
              <a:avLst>
                <a:gd fmla="val 34239" name="adj1"/>
                <a:gd fmla="val 57035" name="adj2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1"/>
          <p:cNvSpPr txBox="1"/>
          <p:nvPr>
            <p:ph type="title"/>
          </p:nvPr>
        </p:nvSpPr>
        <p:spPr>
          <a:xfrm>
            <a:off x="172025" y="175850"/>
            <a:ext cx="120201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 sz="4000"/>
              <a:t>SOFTWARE DEVELOPMENT STATUS</a:t>
            </a:r>
            <a:endParaRPr sz="4000"/>
          </a:p>
        </p:txBody>
      </p:sp>
      <p:graphicFrame>
        <p:nvGraphicFramePr>
          <p:cNvPr id="304" name="Google Shape;304;p11"/>
          <p:cNvGraphicFramePr/>
          <p:nvPr/>
        </p:nvGraphicFramePr>
        <p:xfrm>
          <a:off x="86025" y="966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{A15F664C-BABC-43E0-907A-941ADB55D052}</a:tableStyleId>
              </a:tblPr>
              <a:tblGrid>
                <a:gridCol w="1711225"/>
                <a:gridCol w="3410075"/>
                <a:gridCol w="3850650"/>
              </a:tblGrid>
              <a:tr h="3437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/>
                        <a:t>Module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/>
                        <a:t>Progress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/>
                        <a:t>Future Work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43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/>
                        <a:t>Stepper with PWM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individual motors tested with selected pins</a:t>
                      </a:r>
                      <a:endParaRPr sz="1400" u="none" cap="none" strike="noStrike"/>
                    </a:p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able to control the speed and number of steps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integrate into the x-y system to control the motor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43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/>
                        <a:t>Digital I/O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tested digital IO that has external pins on the development board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test all remaining pins</a:t>
                      </a:r>
                      <a:endParaRPr sz="1400" u="none" cap="none" strike="noStrike"/>
                    </a:p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integrate with the entire system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43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/>
                        <a:t>Weight sensor with HX711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able to clock the HX711 chip and receive value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calibrate the value to reflect the actual weight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43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/>
                        <a:t>Rotary switch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use interrupt to read the signal and determine the input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test it once PCB is ready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/>
                        <a:t>GPIO expander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N/A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use I2C protocol to control the module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</a:rPr>
                        <a:t>Peristaltic pump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 vMerge="1"/>
                <a:tc vMerge="1"/>
              </a:tr>
              <a:tr h="396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US" sz="1400" u="none" cap="none" strike="noStrike"/>
                        <a:t>BlueTooth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 vMerge="1"/>
                <a:tc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use the default BlueTooth on ESP32 to communicate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</a:rPr>
                        <a:t>OLED display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N/A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-"/>
                      </a:pPr>
                      <a:r>
                        <a:rPr lang="en-US" sz="1400" u="none" cap="none" strike="noStrike"/>
                        <a:t>use SPI to print information onto the OLED display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2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PROJECT TIMELINE</a:t>
            </a:r>
            <a:endParaRPr/>
          </a:p>
        </p:txBody>
      </p:sp>
      <p:sp>
        <p:nvSpPr>
          <p:cNvPr id="310" name="Google Shape;310;p12"/>
          <p:cNvSpPr txBox="1"/>
          <p:nvPr>
            <p:ph idx="2" type="body"/>
          </p:nvPr>
        </p:nvSpPr>
        <p:spPr>
          <a:xfrm>
            <a:off x="457200" y="1276709"/>
            <a:ext cx="8229600" cy="53069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311" name="Google Shape;311;p12"/>
          <p:cNvSpPr txBox="1"/>
          <p:nvPr>
            <p:ph idx="1" type="body"/>
          </p:nvPr>
        </p:nvSpPr>
        <p:spPr>
          <a:xfrm>
            <a:off x="457200" y="924643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t/>
            </a:r>
            <a:endParaRPr sz="2400"/>
          </a:p>
        </p:txBody>
      </p:sp>
      <p:sp>
        <p:nvSpPr>
          <p:cNvPr id="312" name="Google Shape;312;p12"/>
          <p:cNvSpPr txBox="1"/>
          <p:nvPr/>
        </p:nvSpPr>
        <p:spPr>
          <a:xfrm>
            <a:off x="710475" y="1411075"/>
            <a:ext cx="1722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3" name="Google Shape;313;p12"/>
          <p:cNvPicPr preferRelativeResize="0"/>
          <p:nvPr/>
        </p:nvPicPr>
        <p:blipFill rotWithShape="1">
          <a:blip r:embed="rId3">
            <a:alphaModFix/>
          </a:blip>
          <a:srcRect b="0" l="1890" r="2139" t="0"/>
          <a:stretch/>
        </p:blipFill>
        <p:spPr>
          <a:xfrm>
            <a:off x="0" y="1758575"/>
            <a:ext cx="9144000" cy="3510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PROJECT OVERVIEW</a:t>
            </a:r>
            <a:endParaRPr/>
          </a:p>
        </p:txBody>
      </p:sp>
      <p:sp>
        <p:nvSpPr>
          <p:cNvPr id="102" name="Google Shape;102;p3"/>
          <p:cNvSpPr txBox="1"/>
          <p:nvPr>
            <p:ph idx="2" type="body"/>
          </p:nvPr>
        </p:nvSpPr>
        <p:spPr>
          <a:xfrm>
            <a:off x="457200" y="1266834"/>
            <a:ext cx="8235900" cy="47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“Condiments Express “</a:t>
            </a:r>
            <a:endParaRPr b="1"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the new frustration free cooking 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appliances that automatically dispense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all the seasoning and condiment you 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need in a spoon step by step.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b="1"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Major difference</a:t>
            </a:r>
            <a:endParaRPr b="1"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For All type of dishes / Suitable for home kitchen/ Easy to operate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Do not exist such a product in the world that targeting consumer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b="1"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Target consumer</a:t>
            </a:r>
            <a:endParaRPr b="1"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all the people loves food and cooking  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b="1"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Technical requirements</a:t>
            </a:r>
            <a:endParaRPr b="1"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Executing the instruction in the OLED display and Laptop</a:t>
            </a:r>
            <a:endParaRPr i="1" sz="220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2200">
              <a:solidFill>
                <a:srgbClr val="000000"/>
              </a:solidFill>
            </a:endParaRPr>
          </a:p>
        </p:txBody>
      </p:sp>
      <p:sp>
        <p:nvSpPr>
          <p:cNvPr id="103" name="Google Shape;103;p3"/>
          <p:cNvSpPr txBox="1"/>
          <p:nvPr>
            <p:ph idx="1" type="body"/>
          </p:nvPr>
        </p:nvSpPr>
        <p:spPr>
          <a:xfrm>
            <a:off x="457200" y="924643"/>
            <a:ext cx="8229600" cy="442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t/>
            </a:r>
            <a:endParaRPr sz="2400"/>
          </a:p>
        </p:txBody>
      </p:sp>
      <p:pic>
        <p:nvPicPr>
          <p:cNvPr id="104" name="Google Shape;10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47875" y="632925"/>
            <a:ext cx="3900874" cy="268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3"/>
          <p:cNvSpPr txBox="1"/>
          <p:nvPr>
            <p:ph idx="4294967295" type="title"/>
          </p:nvPr>
        </p:nvSpPr>
        <p:spPr>
          <a:xfrm>
            <a:off x="908050" y="315913"/>
            <a:ext cx="8235950" cy="747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3D PRINTING</a:t>
            </a:r>
            <a:endParaRPr/>
          </a:p>
        </p:txBody>
      </p:sp>
      <p:sp>
        <p:nvSpPr>
          <p:cNvPr id="319" name="Google Shape;319;p13"/>
          <p:cNvSpPr txBox="1"/>
          <p:nvPr>
            <p:ph idx="4294967295" type="body"/>
          </p:nvPr>
        </p:nvSpPr>
        <p:spPr>
          <a:xfrm>
            <a:off x="882650" y="2734574"/>
            <a:ext cx="7346950" cy="8733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</a:pPr>
            <a:r>
              <a:rPr lang="en-US" sz="4800">
                <a:latin typeface="Arial"/>
                <a:ea typeface="Arial"/>
                <a:cs typeface="Arial"/>
                <a:sym typeface="Arial"/>
              </a:rPr>
              <a:t>Questions?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"/>
          <p:cNvSpPr txBox="1"/>
          <p:nvPr>
            <p:ph type="title"/>
          </p:nvPr>
        </p:nvSpPr>
        <p:spPr>
          <a:xfrm>
            <a:off x="457200" y="315431"/>
            <a:ext cx="8235950" cy="7487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PSSCS</a:t>
            </a:r>
            <a:endParaRPr/>
          </a:p>
        </p:txBody>
      </p:sp>
      <p:sp>
        <p:nvSpPr>
          <p:cNvPr id="110" name="Google Shape;110;p4"/>
          <p:cNvSpPr txBox="1"/>
          <p:nvPr>
            <p:ph idx="2" type="body"/>
          </p:nvPr>
        </p:nvSpPr>
        <p:spPr>
          <a:xfrm>
            <a:off x="457225" y="1878628"/>
            <a:ext cx="8235900" cy="29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1: An ability to position the receiving component correctly using a x-y table.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2: An ability to measure the weight of condiments precisely with acceptable tolerance using a weight sensor.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3: An ability to control the peristaltic pump to dispense liquid condiments.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4: An ability to receive commands via BlueTooth protocol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5: An ability to display information back to users via a display</a:t>
            </a:r>
            <a:endParaRPr sz="18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i="1" sz="2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64d398d671_0_8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MAJOR COMPONENTS</a:t>
            </a:r>
            <a:endParaRPr/>
          </a:p>
        </p:txBody>
      </p:sp>
      <p:sp>
        <p:nvSpPr>
          <p:cNvPr id="116" name="Google Shape;116;g64d398d671_0_8"/>
          <p:cNvSpPr txBox="1"/>
          <p:nvPr>
            <p:ph idx="2" type="body"/>
          </p:nvPr>
        </p:nvSpPr>
        <p:spPr>
          <a:xfrm>
            <a:off x="457200" y="1276709"/>
            <a:ext cx="8229600" cy="53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●"/>
            </a:pPr>
            <a:r>
              <a:rPr b="1"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ESP32 Microcontroller (with GPIO MUX and I/O pin expander)</a:t>
            </a:r>
            <a:endParaRPr b="1"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This is our main microcontroller and will be used to drive all peripherals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It has 48 pins (including 39 GPIO pins), built-in clocks that supports protocols such as I2C and SPI, and also a BlueTooth module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Operates under 3.3V or 5V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Clock speed: 240 MHZ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7" name="Google Shape;117;g64d398d671_0_8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1 of 5</a:t>
            </a:r>
            <a:endParaRPr sz="2400"/>
          </a:p>
        </p:txBody>
      </p:sp>
      <p:pic>
        <p:nvPicPr>
          <p:cNvPr id="118" name="Google Shape;118;g64d398d671_0_8"/>
          <p:cNvPicPr preferRelativeResize="0"/>
          <p:nvPr/>
        </p:nvPicPr>
        <p:blipFill rotWithShape="1">
          <a:blip r:embed="rId3">
            <a:alphaModFix/>
          </a:blip>
          <a:srcRect b="20406" l="22769" r="16771" t="22220"/>
          <a:stretch/>
        </p:blipFill>
        <p:spPr>
          <a:xfrm>
            <a:off x="5014625" y="3804550"/>
            <a:ext cx="2823876" cy="2009799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g64d398d671_0_8"/>
          <p:cNvSpPr txBox="1"/>
          <p:nvPr/>
        </p:nvSpPr>
        <p:spPr>
          <a:xfrm>
            <a:off x="5741950" y="5814350"/>
            <a:ext cx="1497000" cy="3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(adafruit.com)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4d398d671_0_14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MAJOR COMPONENTS</a:t>
            </a:r>
            <a:endParaRPr/>
          </a:p>
        </p:txBody>
      </p:sp>
      <p:sp>
        <p:nvSpPr>
          <p:cNvPr id="125" name="Google Shape;125;g64d398d671_0_14"/>
          <p:cNvSpPr txBox="1"/>
          <p:nvPr>
            <p:ph idx="2" type="body"/>
          </p:nvPr>
        </p:nvSpPr>
        <p:spPr>
          <a:xfrm>
            <a:off x="457200" y="1276700"/>
            <a:ext cx="5314500" cy="53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●"/>
            </a:pPr>
            <a:r>
              <a:rPr b="1"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Step motor </a:t>
            </a:r>
            <a:endParaRPr b="1"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Driven by Eryone TMC2208 V1.2 Stepper Motor Driver Module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The motor driver requires 12V inputs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Each motor draws 0.56A while working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1.6A Stall Current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Font typeface="Comic Sans MS"/>
              <a:buChar char="●"/>
            </a:pPr>
            <a:r>
              <a:rPr b="1"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Servo motor (9 gram &amp; MG995)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5V  with maximum 0.5A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Stall Torque: 1.6 kg / cm (4.8V)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Operating speed: 0.20sec/60degree (4.8v)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Font typeface="Comic Sans MS"/>
              <a:buChar char="●"/>
            </a:pPr>
            <a:r>
              <a:rPr b="1"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Vibration motor</a:t>
            </a:r>
            <a:endParaRPr b="1"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Dimension: 10mm diameter, 2.7mm thick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5V current draw: 100mA, 11000 RPM at 5V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-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Weight: 0.9 gram</a:t>
            </a:r>
            <a:endParaRPr sz="1200">
              <a:highlight>
                <a:srgbClr val="FFFFFF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100"/>
              </a:spcBef>
              <a:spcAft>
                <a:spcPts val="1100"/>
              </a:spcAft>
              <a:buSzPts val="1800"/>
              <a:buNone/>
            </a:pPr>
            <a:r>
              <a:t/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6" name="Google Shape;126;g64d398d671_0_14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2 of 5 Motors</a:t>
            </a:r>
            <a:endParaRPr sz="2400"/>
          </a:p>
        </p:txBody>
      </p:sp>
      <p:pic>
        <p:nvPicPr>
          <p:cNvPr id="127" name="Google Shape;127;g64d398d671_0_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13075" y="1276700"/>
            <a:ext cx="2483410" cy="1624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g64d398d671_0_14"/>
          <p:cNvPicPr preferRelativeResize="0"/>
          <p:nvPr/>
        </p:nvPicPr>
        <p:blipFill rotWithShape="1">
          <a:blip r:embed="rId4">
            <a:alphaModFix/>
          </a:blip>
          <a:srcRect b="50151" l="27849" r="34393" t="11611"/>
          <a:stretch/>
        </p:blipFill>
        <p:spPr>
          <a:xfrm>
            <a:off x="6013052" y="4902064"/>
            <a:ext cx="2483411" cy="1752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g64d398d671_0_14"/>
          <p:cNvPicPr preferRelativeResize="0"/>
          <p:nvPr/>
        </p:nvPicPr>
        <p:blipFill rotWithShape="1">
          <a:blip r:embed="rId5">
            <a:alphaModFix/>
          </a:blip>
          <a:srcRect b="33097" l="26581" r="6994" t="1124"/>
          <a:stretch/>
        </p:blipFill>
        <p:spPr>
          <a:xfrm>
            <a:off x="6013050" y="2812800"/>
            <a:ext cx="2483426" cy="2089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64d398d671_0_20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MAJOR COMPONENTS</a:t>
            </a:r>
            <a:endParaRPr/>
          </a:p>
        </p:txBody>
      </p:sp>
      <p:sp>
        <p:nvSpPr>
          <p:cNvPr id="135" name="Google Shape;135;g64d398d671_0_20"/>
          <p:cNvSpPr txBox="1"/>
          <p:nvPr>
            <p:ph idx="2" type="body"/>
          </p:nvPr>
        </p:nvSpPr>
        <p:spPr>
          <a:xfrm>
            <a:off x="457200" y="1276709"/>
            <a:ext cx="8229600" cy="53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●"/>
            </a:pPr>
            <a:r>
              <a:rPr b="1"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OLED</a:t>
            </a:r>
            <a:endParaRPr b="1"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latin typeface="Comic Sans MS"/>
                <a:ea typeface="Comic Sans MS"/>
                <a:cs typeface="Comic Sans MS"/>
                <a:sym typeface="Comic Sans MS"/>
              </a:rPr>
              <a:t>black-white OLED without backlight.</a:t>
            </a:r>
            <a:endParaRPr sz="18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latin typeface="Comic Sans MS"/>
                <a:ea typeface="Comic Sans MS"/>
                <a:cs typeface="Comic Sans MS"/>
                <a:sym typeface="Comic Sans MS"/>
              </a:rPr>
              <a:t>high contrast with 128x64 individual white OLED pixels </a:t>
            </a:r>
            <a:endParaRPr sz="18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latin typeface="Comic Sans MS"/>
                <a:ea typeface="Comic Sans MS"/>
                <a:cs typeface="Comic Sans MS"/>
                <a:sym typeface="Comic Sans MS"/>
              </a:rPr>
              <a:t>The average power is 50mA with 3.3V supply</a:t>
            </a:r>
            <a:endParaRPr sz="18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45720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latin typeface="Comic Sans MS"/>
                <a:ea typeface="Comic Sans MS"/>
                <a:cs typeface="Comic Sans MS"/>
                <a:sym typeface="Comic Sans MS"/>
              </a:rPr>
              <a:t>29mm x 56mm x 6.8mm.</a:t>
            </a:r>
            <a:r>
              <a:rPr lang="en-US" sz="12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6" name="Google Shape;136;g64d398d671_0_20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3 of 5 User Interface</a:t>
            </a:r>
            <a:endParaRPr sz="2400"/>
          </a:p>
        </p:txBody>
      </p:sp>
      <p:pic>
        <p:nvPicPr>
          <p:cNvPr id="137" name="Google Shape;137;g64d398d671_0_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61775" y="3505275"/>
            <a:ext cx="3630872" cy="2624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g64d398d671_0_20"/>
          <p:cNvSpPr txBox="1"/>
          <p:nvPr/>
        </p:nvSpPr>
        <p:spPr>
          <a:xfrm>
            <a:off x="4214600" y="6189200"/>
            <a:ext cx="1497000" cy="3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(adafruit.com)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64d398d671_0_28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MAJOR COMPONENTS</a:t>
            </a:r>
            <a:endParaRPr/>
          </a:p>
        </p:txBody>
      </p:sp>
      <p:sp>
        <p:nvSpPr>
          <p:cNvPr id="144" name="Google Shape;144;g64d398d671_0_28"/>
          <p:cNvSpPr txBox="1"/>
          <p:nvPr>
            <p:ph idx="2" type="body"/>
          </p:nvPr>
        </p:nvSpPr>
        <p:spPr>
          <a:xfrm>
            <a:off x="457200" y="1276700"/>
            <a:ext cx="5515200" cy="53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●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CoreXY's (mostly) parallel kinematics mean that the motors, typically the largest source of inertia on a DIY-grade stage, are stationary. </a:t>
            </a:r>
            <a:r>
              <a:rPr b="1"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This permits rapid accelerations. </a:t>
            </a:r>
            <a:endParaRPr b="1"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●"/>
            </a:pPr>
            <a:r>
              <a:rPr b="1"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CoreXY can be implemented with only three structural plates, all of which can nest during fabrication. </a:t>
            </a:r>
            <a:endParaRPr b="1"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100"/>
              </a:spcBef>
              <a:spcAft>
                <a:spcPts val="1100"/>
              </a:spcAft>
              <a:buSzPts val="1800"/>
              <a:buNone/>
            </a:pPr>
            <a:r>
              <a:t/>
            </a:r>
            <a:endParaRPr b="1"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5" name="Google Shape;145;g64d398d671_0_28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4 of 5 CoreXY Assembly</a:t>
            </a:r>
            <a:endParaRPr sz="2400"/>
          </a:p>
        </p:txBody>
      </p:sp>
      <p:pic>
        <p:nvPicPr>
          <p:cNvPr id="146" name="Google Shape;146;g64d398d671_0_28"/>
          <p:cNvPicPr preferRelativeResize="0"/>
          <p:nvPr/>
        </p:nvPicPr>
        <p:blipFill rotWithShape="1">
          <a:blip r:embed="rId3">
            <a:alphaModFix/>
          </a:blip>
          <a:srcRect b="23553" l="0" r="0" t="0"/>
          <a:stretch/>
        </p:blipFill>
        <p:spPr>
          <a:xfrm>
            <a:off x="4811150" y="3355200"/>
            <a:ext cx="4332850" cy="350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64d398d671_9_1"/>
          <p:cNvSpPr txBox="1"/>
          <p:nvPr>
            <p:ph type="title"/>
          </p:nvPr>
        </p:nvSpPr>
        <p:spPr>
          <a:xfrm>
            <a:off x="457200" y="315431"/>
            <a:ext cx="8235900" cy="74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Impact"/>
              <a:buNone/>
            </a:pPr>
            <a:r>
              <a:rPr lang="en-US"/>
              <a:t>MAJOR COMPONENTS</a:t>
            </a:r>
            <a:endParaRPr/>
          </a:p>
        </p:txBody>
      </p:sp>
      <p:sp>
        <p:nvSpPr>
          <p:cNvPr id="152" name="Google Shape;152;g64d398d671_9_1"/>
          <p:cNvSpPr txBox="1"/>
          <p:nvPr>
            <p:ph idx="1" type="body"/>
          </p:nvPr>
        </p:nvSpPr>
        <p:spPr>
          <a:xfrm>
            <a:off x="457200" y="924643"/>
            <a:ext cx="8229600" cy="4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AE24"/>
              </a:buClr>
              <a:buSzPts val="2400"/>
              <a:buFont typeface="Impact"/>
              <a:buNone/>
            </a:pPr>
            <a:r>
              <a:rPr lang="en-US" sz="2400"/>
              <a:t>5 of 5 Power electronics</a:t>
            </a:r>
            <a:endParaRPr sz="2400"/>
          </a:p>
        </p:txBody>
      </p:sp>
      <p:pic>
        <p:nvPicPr>
          <p:cNvPr id="153" name="Google Shape;153;g64d398d671_9_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90600" y="4488550"/>
            <a:ext cx="2551449" cy="228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g64d398d671_9_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13813" y="4289425"/>
            <a:ext cx="3530188" cy="256857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g64d398d671_9_1"/>
          <p:cNvSpPr txBox="1"/>
          <p:nvPr>
            <p:ph idx="2" type="body"/>
          </p:nvPr>
        </p:nvSpPr>
        <p:spPr>
          <a:xfrm>
            <a:off x="457200" y="1276700"/>
            <a:ext cx="6105600" cy="53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●"/>
            </a:pPr>
            <a:r>
              <a:rPr b="1"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110v AC to 12v 12A Regulator from MeanWell</a:t>
            </a:r>
            <a:endParaRPr b="1"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Font typeface="Comic Sans MS"/>
              <a:buChar char="●"/>
            </a:pPr>
            <a:r>
              <a:rPr b="1"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12v to 5v Regulator </a:t>
            </a:r>
            <a:endParaRPr b="1"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○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MP1584EN 3A Buck Converter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00"/>
              <a:buFont typeface="Comic Sans MS"/>
              <a:buChar char="●"/>
            </a:pPr>
            <a:r>
              <a:rPr b="1"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5v to 3v3 regulator</a:t>
            </a:r>
            <a:endParaRPr b="1"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ic Sans MS"/>
              <a:buChar char="○"/>
            </a:pPr>
            <a:r>
              <a:rPr lang="en-US" sz="1800">
                <a:highlight>
                  <a:schemeClr val="lt1"/>
                </a:highlight>
                <a:latin typeface="Comic Sans MS"/>
                <a:ea typeface="Comic Sans MS"/>
                <a:cs typeface="Comic Sans MS"/>
                <a:sym typeface="Comic Sans MS"/>
              </a:rPr>
              <a:t>On board 5v to 3v3 500mA linear voltage regulator</a:t>
            </a:r>
            <a:endParaRPr sz="1800">
              <a:highlight>
                <a:schemeClr val="lt1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56" name="Google Shape;156;g64d398d671_9_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42050" y="1716737"/>
            <a:ext cx="4253224" cy="222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2011-09-20T15:44:26Z</dcterms:created>
  <dc:creator>Purdue Marketing Communications</dc:creator>
</cp:coreProperties>
</file>