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7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702">
          <p15:clr>
            <a:srgbClr val="A4A3A4"/>
          </p15:clr>
        </p15:guide>
        <p15:guide id="2" pos="7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702" orient="horz"/>
        <p:guide pos="741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7b5c80c6f7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g7b5c80c6f7_0_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7b5c80c6f7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g7b5c80c6f7_0_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>
  <p:cSld name="Title Slide">
    <p:bg>
      <p:bgPr>
        <a:solidFill>
          <a:schemeClr val="lt1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"/>
          <p:cNvSpPr/>
          <p:nvPr/>
        </p:nvSpPr>
        <p:spPr>
          <a:xfrm>
            <a:off x="272347" y="5974797"/>
            <a:ext cx="2737956" cy="87029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" name="Google Shape;20;p2"/>
          <p:cNvGrpSpPr/>
          <p:nvPr/>
        </p:nvGrpSpPr>
        <p:grpSpPr>
          <a:xfrm>
            <a:off x="-1" y="4390740"/>
            <a:ext cx="8053139" cy="1864377"/>
            <a:chOff x="-1" y="4390739"/>
            <a:chExt cx="5853723" cy="1864377"/>
          </a:xfrm>
        </p:grpSpPr>
        <p:sp>
          <p:nvSpPr>
            <p:cNvPr id="21" name="Google Shape;21;p2"/>
            <p:cNvSpPr/>
            <p:nvPr/>
          </p:nvSpPr>
          <p:spPr>
            <a:xfrm>
              <a:off x="-1" y="4390741"/>
              <a:ext cx="5853723" cy="1864375"/>
            </a:xfrm>
            <a:prstGeom prst="rect">
              <a:avLst/>
            </a:prstGeom>
            <a:solidFill>
              <a:srgbClr val="A3792C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descr="Lines_7404.pdf" id="22" name="Google Shape;22;p2"/>
            <p:cNvPicPr preferRelativeResize="0"/>
            <p:nvPr/>
          </p:nvPicPr>
          <p:blipFill rotWithShape="1">
            <a:blip r:embed="rId2">
              <a:alphaModFix/>
            </a:blip>
            <a:srcRect b="0" l="0" r="2920" t="64595"/>
            <a:stretch/>
          </p:blipFill>
          <p:spPr>
            <a:xfrm>
              <a:off x="865" y="4390739"/>
              <a:ext cx="5852857" cy="1861539"/>
            </a:xfrm>
            <a:prstGeom prst="rect">
              <a:avLst/>
            </a:prstGeom>
            <a:solidFill>
              <a:srgbClr val="A3792C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pic>
      </p:grpSp>
      <p:sp>
        <p:nvSpPr>
          <p:cNvPr id="23" name="Google Shape;23;p2"/>
          <p:cNvSpPr/>
          <p:nvPr/>
        </p:nvSpPr>
        <p:spPr>
          <a:xfrm>
            <a:off x="0" y="0"/>
            <a:ext cx="12192000" cy="100350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2"/>
          <p:cNvSpPr txBox="1"/>
          <p:nvPr>
            <p:ph type="title"/>
          </p:nvPr>
        </p:nvSpPr>
        <p:spPr>
          <a:xfrm>
            <a:off x="447301" y="4585792"/>
            <a:ext cx="6326535" cy="1655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91428"/>
              </a:lnSpc>
              <a:spcBef>
                <a:spcPts val="0"/>
              </a:spcBef>
              <a:spcAft>
                <a:spcPts val="0"/>
              </a:spcAft>
              <a:buClr>
                <a:srgbClr val="D19B23"/>
              </a:buClr>
              <a:buSzPts val="7000"/>
              <a:buFont typeface="Impact"/>
              <a:buNone/>
              <a:defRPr sz="7000" cap="none">
                <a:solidFill>
                  <a:srgbClr val="D19B2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"/>
          <p:cNvSpPr txBox="1"/>
          <p:nvPr>
            <p:ph idx="1" type="body"/>
          </p:nvPr>
        </p:nvSpPr>
        <p:spPr>
          <a:xfrm>
            <a:off x="7663332" y="5623128"/>
            <a:ext cx="4149784" cy="3117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rgbClr val="A3792C"/>
              </a:buClr>
              <a:buSzPts val="1400"/>
              <a:buFont typeface="Arial"/>
              <a:buNone/>
              <a:defRPr b="1" sz="1400">
                <a:solidFill>
                  <a:srgbClr val="A3792C"/>
                </a:solidFill>
              </a:defRPr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2"/>
          <p:cNvSpPr txBox="1"/>
          <p:nvPr>
            <p:ph idx="2" type="body"/>
          </p:nvPr>
        </p:nvSpPr>
        <p:spPr>
          <a:xfrm>
            <a:off x="7663333" y="5918450"/>
            <a:ext cx="4149784" cy="333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Clr>
                <a:srgbClr val="A3792C"/>
              </a:buClr>
              <a:buSzPts val="1400"/>
              <a:buFont typeface="Arial"/>
              <a:buNone/>
              <a:defRPr sz="1400">
                <a:solidFill>
                  <a:srgbClr val="A3792C"/>
                </a:solidFill>
              </a:defRPr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2"/>
          <p:cNvSpPr txBox="1"/>
          <p:nvPr>
            <p:ph idx="10" type="dt"/>
          </p:nvPr>
        </p:nvSpPr>
        <p:spPr>
          <a:xfrm>
            <a:off x="7663332" y="6277182"/>
            <a:ext cx="4150121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8" name="Google Shape;28;p2"/>
          <p:cNvSpPr txBox="1"/>
          <p:nvPr>
            <p:ph idx="3" type="body"/>
          </p:nvPr>
        </p:nvSpPr>
        <p:spPr>
          <a:xfrm>
            <a:off x="7660113" y="4457140"/>
            <a:ext cx="4153339" cy="11659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200"/>
              <a:buFont typeface="Impact"/>
              <a:buNone/>
              <a:defRPr sz="3200" cap="none">
                <a:solidFill>
                  <a:srgbClr val="595959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228600" lvl="1" marL="914400" algn="l">
              <a:lnSpc>
                <a:spcPct val="90816"/>
              </a:lnSpc>
              <a:spcBef>
                <a:spcPts val="0"/>
              </a:spcBef>
              <a:spcAft>
                <a:spcPts val="0"/>
              </a:spcAft>
              <a:buClr>
                <a:srgbClr val="A3792C"/>
              </a:buClr>
              <a:buSzPts val="9800"/>
              <a:buFont typeface="Impact"/>
              <a:buNone/>
              <a:defRPr sz="9800" cap="none">
                <a:solidFill>
                  <a:srgbClr val="A3792C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4000"/>
              <a:buFont typeface="Impact"/>
              <a:buNone/>
              <a:defRPr sz="4000" cap="none">
                <a:solidFill>
                  <a:srgbClr val="A5A5A5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2"/>
          <p:cNvSpPr/>
          <p:nvPr>
            <p:ph idx="4" type="pic"/>
          </p:nvPr>
        </p:nvSpPr>
        <p:spPr>
          <a:xfrm>
            <a:off x="0" y="1"/>
            <a:ext cx="12192000" cy="4391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ext Only No Subtitle">
  <p:cSld name="Text Only No Subtitle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"/>
          <p:cNvSpPr txBox="1"/>
          <p:nvPr>
            <p:ph type="title"/>
          </p:nvPr>
        </p:nvSpPr>
        <p:spPr>
          <a:xfrm>
            <a:off x="609600" y="315431"/>
            <a:ext cx="10981267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3"/>
          <p:cNvSpPr txBox="1"/>
          <p:nvPr>
            <p:ph idx="12" type="sldNum"/>
          </p:nvPr>
        </p:nvSpPr>
        <p:spPr>
          <a:xfrm>
            <a:off x="8746067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3" name="Google Shape;33;p3"/>
          <p:cNvSpPr txBox="1"/>
          <p:nvPr>
            <p:ph idx="1" type="body"/>
          </p:nvPr>
        </p:nvSpPr>
        <p:spPr>
          <a:xfrm>
            <a:off x="609601" y="1195138"/>
            <a:ext cx="10981265" cy="4739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ext Only">
  <p:cSld name="Text Only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"/>
          <p:cNvSpPr txBox="1"/>
          <p:nvPr>
            <p:ph type="title"/>
          </p:nvPr>
        </p:nvSpPr>
        <p:spPr>
          <a:xfrm>
            <a:off x="609600" y="315431"/>
            <a:ext cx="10981267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4"/>
          <p:cNvSpPr txBox="1"/>
          <p:nvPr>
            <p:ph idx="12" type="sldNum"/>
          </p:nvPr>
        </p:nvSpPr>
        <p:spPr>
          <a:xfrm>
            <a:off x="8746067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" name="Google Shape;37;p4"/>
          <p:cNvSpPr txBox="1"/>
          <p:nvPr>
            <p:ph idx="1" type="body"/>
          </p:nvPr>
        </p:nvSpPr>
        <p:spPr>
          <a:xfrm>
            <a:off x="609600" y="941895"/>
            <a:ext cx="10972800" cy="44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Clr>
                <a:srgbClr val="E3AE24"/>
              </a:buClr>
              <a:buSzPts val="1800"/>
              <a:buFont typeface="Impact"/>
              <a:buNone/>
              <a:defRPr b="1" sz="1800" cap="none">
                <a:solidFill>
                  <a:srgbClr val="E3AE24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8" name="Google Shape;38;p4"/>
          <p:cNvSpPr txBox="1"/>
          <p:nvPr>
            <p:ph idx="2" type="body"/>
          </p:nvPr>
        </p:nvSpPr>
        <p:spPr>
          <a:xfrm>
            <a:off x="609601" y="1608140"/>
            <a:ext cx="10981265" cy="43264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39" name="Google Shape;39;p4"/>
          <p:cNvCxnSpPr/>
          <p:nvPr/>
        </p:nvCxnSpPr>
        <p:spPr>
          <a:xfrm flipH="1" rot="10800000">
            <a:off x="17517" y="1271266"/>
            <a:ext cx="12174484" cy="17985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ash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showMasterSp="0" type="blank">
  <p:cSld name="BLANK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"/>
          <p:cNvSpPr/>
          <p:nvPr/>
        </p:nvSpPr>
        <p:spPr>
          <a:xfrm>
            <a:off x="0" y="-1"/>
            <a:ext cx="12192000" cy="133169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>
  <p:cSld name="Section Header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6"/>
          <p:cNvSpPr/>
          <p:nvPr/>
        </p:nvSpPr>
        <p:spPr>
          <a:xfrm>
            <a:off x="0" y="-1"/>
            <a:ext cx="12192000" cy="95451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6"/>
          <p:cNvSpPr/>
          <p:nvPr/>
        </p:nvSpPr>
        <p:spPr>
          <a:xfrm>
            <a:off x="272347" y="5974797"/>
            <a:ext cx="2737956" cy="87029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5" name="Google Shape;45;p6"/>
          <p:cNvGrpSpPr/>
          <p:nvPr/>
        </p:nvGrpSpPr>
        <p:grpSpPr>
          <a:xfrm>
            <a:off x="-18016" y="4147563"/>
            <a:ext cx="9300677" cy="2304038"/>
            <a:chOff x="-13512" y="4147563"/>
            <a:chExt cx="6975508" cy="2304038"/>
          </a:xfrm>
        </p:grpSpPr>
        <p:sp>
          <p:nvSpPr>
            <p:cNvPr id="46" name="Google Shape;46;p6"/>
            <p:cNvSpPr/>
            <p:nvPr/>
          </p:nvSpPr>
          <p:spPr>
            <a:xfrm>
              <a:off x="-13511" y="4147563"/>
              <a:ext cx="6975507" cy="2304038"/>
            </a:xfrm>
            <a:prstGeom prst="rect">
              <a:avLst/>
            </a:prstGeom>
            <a:solidFill>
              <a:srgbClr val="D19B2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descr="Lines_30blk.pdf" id="47" name="Google Shape;47;p6"/>
            <p:cNvPicPr preferRelativeResize="0"/>
            <p:nvPr/>
          </p:nvPicPr>
          <p:blipFill rotWithShape="1">
            <a:blip r:embed="rId2">
              <a:alphaModFix/>
            </a:blip>
            <a:srcRect b="0" l="1525" r="22190" t="22542"/>
            <a:stretch/>
          </p:blipFill>
          <p:spPr>
            <a:xfrm>
              <a:off x="-13512" y="4147563"/>
              <a:ext cx="6975507" cy="2304038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48" name="Google Shape;48;p6"/>
          <p:cNvCxnSpPr/>
          <p:nvPr/>
        </p:nvCxnSpPr>
        <p:spPr>
          <a:xfrm>
            <a:off x="1265302" y="5832568"/>
            <a:ext cx="7945297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49" name="Google Shape;49;p6"/>
          <p:cNvCxnSpPr/>
          <p:nvPr/>
        </p:nvCxnSpPr>
        <p:spPr>
          <a:xfrm>
            <a:off x="1265302" y="6340619"/>
            <a:ext cx="7945297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50" name="Google Shape;50;p6"/>
          <p:cNvSpPr txBox="1"/>
          <p:nvPr/>
        </p:nvSpPr>
        <p:spPr>
          <a:xfrm>
            <a:off x="1062102" y="4303767"/>
            <a:ext cx="81484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 sz="4400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1" name="Google Shape;51;p6"/>
          <p:cNvSpPr txBox="1"/>
          <p:nvPr>
            <p:ph type="title"/>
          </p:nvPr>
        </p:nvSpPr>
        <p:spPr>
          <a:xfrm>
            <a:off x="1059043" y="4240780"/>
            <a:ext cx="8151556" cy="15917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756C66"/>
              </a:buClr>
              <a:buSzPts val="6500"/>
              <a:buFont typeface="Impact"/>
              <a:buNone/>
              <a:defRPr sz="6500">
                <a:solidFill>
                  <a:srgbClr val="756C6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6"/>
          <p:cNvSpPr txBox="1"/>
          <p:nvPr>
            <p:ph idx="1" type="body"/>
          </p:nvPr>
        </p:nvSpPr>
        <p:spPr>
          <a:xfrm>
            <a:off x="1059043" y="5799369"/>
            <a:ext cx="8151556" cy="5568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Impact"/>
              <a:buNone/>
              <a:defRPr sz="3200" cap="none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330200" lvl="1" marL="914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>
                <a:latin typeface="Impact"/>
                <a:ea typeface="Impact"/>
                <a:cs typeface="Impact"/>
                <a:sym typeface="Impact"/>
              </a:defRPr>
            </a:lvl2pPr>
            <a:lvl3pPr indent="-330200" lvl="2" marL="1371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>
                <a:latin typeface="Impact"/>
                <a:ea typeface="Impact"/>
                <a:cs typeface="Impact"/>
                <a:sym typeface="Impact"/>
              </a:defRPr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>
                <a:latin typeface="Impact"/>
                <a:ea typeface="Impact"/>
                <a:cs typeface="Impact"/>
                <a:sym typeface="Impact"/>
              </a:defRPr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>
                <a:latin typeface="Impact"/>
                <a:ea typeface="Impact"/>
                <a:cs typeface="Impact"/>
                <a:sym typeface="Impact"/>
              </a:defRPr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PU_sigtab.eps" id="53" name="Google Shape;53;p6"/>
          <p:cNvPicPr preferRelativeResize="0"/>
          <p:nvPr/>
        </p:nvPicPr>
        <p:blipFill rotWithShape="1">
          <a:blip r:embed="rId3">
            <a:alphaModFix/>
          </a:blip>
          <a:srcRect b="12554" l="0" r="0" t="-166"/>
          <a:stretch/>
        </p:blipFill>
        <p:spPr>
          <a:xfrm>
            <a:off x="9410075" y="-8411"/>
            <a:ext cx="2589891" cy="1021073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6"/>
          <p:cNvSpPr/>
          <p:nvPr>
            <p:ph idx="2" type="pic"/>
          </p:nvPr>
        </p:nvSpPr>
        <p:spPr>
          <a:xfrm>
            <a:off x="-18016" y="-8410"/>
            <a:ext cx="9301717" cy="41565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ext and Picture">
  <p:cSld name="Text and Picture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7"/>
          <p:cNvSpPr txBox="1"/>
          <p:nvPr>
            <p:ph type="title"/>
          </p:nvPr>
        </p:nvSpPr>
        <p:spPr>
          <a:xfrm>
            <a:off x="609600" y="315431"/>
            <a:ext cx="10981267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7"/>
          <p:cNvSpPr txBox="1"/>
          <p:nvPr>
            <p:ph idx="1" type="body"/>
          </p:nvPr>
        </p:nvSpPr>
        <p:spPr>
          <a:xfrm>
            <a:off x="609600" y="1600201"/>
            <a:ext cx="5264707" cy="43427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1pPr>
            <a:lvl2pPr indent="-330200" lvl="1" marL="914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indent="-330200" lvl="2" marL="1371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58" name="Google Shape;58;p7"/>
          <p:cNvSpPr txBox="1"/>
          <p:nvPr>
            <p:ph idx="12" type="sldNum"/>
          </p:nvPr>
        </p:nvSpPr>
        <p:spPr>
          <a:xfrm>
            <a:off x="8746067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9" name="Google Shape;59;p7"/>
          <p:cNvSpPr/>
          <p:nvPr>
            <p:ph idx="2" type="pic"/>
          </p:nvPr>
        </p:nvSpPr>
        <p:spPr>
          <a:xfrm>
            <a:off x="6228806" y="1600373"/>
            <a:ext cx="5353593" cy="43425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0" name="Google Shape;60;p7"/>
          <p:cNvSpPr txBox="1"/>
          <p:nvPr>
            <p:ph idx="3" type="body"/>
          </p:nvPr>
        </p:nvSpPr>
        <p:spPr>
          <a:xfrm>
            <a:off x="609600" y="941895"/>
            <a:ext cx="10972800" cy="44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Clr>
                <a:srgbClr val="E3AE24"/>
              </a:buClr>
              <a:buSzPts val="1800"/>
              <a:buFont typeface="Impact"/>
              <a:buNone/>
              <a:defRPr b="1" sz="1800" cap="none">
                <a:solidFill>
                  <a:srgbClr val="E3AE24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cxnSp>
        <p:nvCxnSpPr>
          <p:cNvPr id="61" name="Google Shape;61;p7"/>
          <p:cNvCxnSpPr/>
          <p:nvPr/>
        </p:nvCxnSpPr>
        <p:spPr>
          <a:xfrm flipH="1" rot="10800000">
            <a:off x="17517" y="1271266"/>
            <a:ext cx="12174484" cy="17985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ash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>
  <p:cSld name="Two Conten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8"/>
          <p:cNvSpPr txBox="1"/>
          <p:nvPr>
            <p:ph type="title"/>
          </p:nvPr>
        </p:nvSpPr>
        <p:spPr>
          <a:xfrm>
            <a:off x="609600" y="315431"/>
            <a:ext cx="10981267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8"/>
          <p:cNvSpPr txBox="1"/>
          <p:nvPr>
            <p:ph idx="1" type="body"/>
          </p:nvPr>
        </p:nvSpPr>
        <p:spPr>
          <a:xfrm>
            <a:off x="609600" y="1600201"/>
            <a:ext cx="5264707" cy="43344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1pPr>
            <a:lvl2pPr indent="-330200" lvl="1" marL="914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indent="-330200" lvl="2" marL="1371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5" name="Google Shape;65;p8"/>
          <p:cNvSpPr txBox="1"/>
          <p:nvPr>
            <p:ph idx="2" type="body"/>
          </p:nvPr>
        </p:nvSpPr>
        <p:spPr>
          <a:xfrm>
            <a:off x="6197600" y="1600201"/>
            <a:ext cx="5384800" cy="43344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1pPr>
            <a:lvl2pPr indent="-330200" lvl="1" marL="914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indent="-330200" lvl="2" marL="1371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6" name="Google Shape;66;p8"/>
          <p:cNvSpPr txBox="1"/>
          <p:nvPr>
            <p:ph idx="12" type="sldNum"/>
          </p:nvPr>
        </p:nvSpPr>
        <p:spPr>
          <a:xfrm>
            <a:off x="8746067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7" name="Google Shape;67;p8"/>
          <p:cNvSpPr txBox="1"/>
          <p:nvPr>
            <p:ph idx="3" type="body"/>
          </p:nvPr>
        </p:nvSpPr>
        <p:spPr>
          <a:xfrm>
            <a:off x="609600" y="941895"/>
            <a:ext cx="10972800" cy="44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Clr>
                <a:srgbClr val="E3AE24"/>
              </a:buClr>
              <a:buSzPts val="1800"/>
              <a:buFont typeface="Impact"/>
              <a:buNone/>
              <a:defRPr b="1" sz="1800" cap="none">
                <a:solidFill>
                  <a:srgbClr val="E3AE24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cxnSp>
        <p:nvCxnSpPr>
          <p:cNvPr id="68" name="Google Shape;68;p8"/>
          <p:cNvCxnSpPr/>
          <p:nvPr/>
        </p:nvCxnSpPr>
        <p:spPr>
          <a:xfrm flipH="1" rot="10800000">
            <a:off x="17517" y="1271266"/>
            <a:ext cx="12174484" cy="17985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ash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>
  <p:cSld name="Comparison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9"/>
          <p:cNvSpPr txBox="1"/>
          <p:nvPr>
            <p:ph type="title"/>
          </p:nvPr>
        </p:nvSpPr>
        <p:spPr>
          <a:xfrm>
            <a:off x="609600" y="315431"/>
            <a:ext cx="10981267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9"/>
          <p:cNvSpPr txBox="1"/>
          <p:nvPr>
            <p:ph idx="1" type="body"/>
          </p:nvPr>
        </p:nvSpPr>
        <p:spPr>
          <a:xfrm>
            <a:off x="609600" y="1535113"/>
            <a:ext cx="526518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2" name="Google Shape;72;p9"/>
          <p:cNvSpPr txBox="1"/>
          <p:nvPr>
            <p:ph idx="2" type="body"/>
          </p:nvPr>
        </p:nvSpPr>
        <p:spPr>
          <a:xfrm>
            <a:off x="609600" y="2174876"/>
            <a:ext cx="5265184" cy="37680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1pPr>
            <a:lvl2pPr indent="-330200" lvl="1" marL="914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indent="-330200" lvl="2" marL="1371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73" name="Google Shape;73;p9"/>
          <p:cNvSpPr txBox="1"/>
          <p:nvPr>
            <p:ph idx="3" type="body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4" name="Google Shape;74;p9"/>
          <p:cNvSpPr txBox="1"/>
          <p:nvPr>
            <p:ph idx="4" type="body"/>
          </p:nvPr>
        </p:nvSpPr>
        <p:spPr>
          <a:xfrm>
            <a:off x="6193368" y="2174876"/>
            <a:ext cx="5389033" cy="37680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1pPr>
            <a:lvl2pPr indent="-330200" lvl="1" marL="914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indent="-330200" lvl="2" marL="1371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75" name="Google Shape;75;p9"/>
          <p:cNvSpPr txBox="1"/>
          <p:nvPr>
            <p:ph idx="12" type="sldNum"/>
          </p:nvPr>
        </p:nvSpPr>
        <p:spPr>
          <a:xfrm>
            <a:off x="8746067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6" name="Google Shape;76;p9"/>
          <p:cNvSpPr txBox="1"/>
          <p:nvPr>
            <p:ph idx="5" type="body"/>
          </p:nvPr>
        </p:nvSpPr>
        <p:spPr>
          <a:xfrm>
            <a:off x="609600" y="941895"/>
            <a:ext cx="10972800" cy="44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Clr>
                <a:srgbClr val="E3AE24"/>
              </a:buClr>
              <a:buSzPts val="1800"/>
              <a:buFont typeface="Impact"/>
              <a:buNone/>
              <a:defRPr b="1" sz="1800" cap="none">
                <a:solidFill>
                  <a:srgbClr val="E3AE24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cxnSp>
        <p:nvCxnSpPr>
          <p:cNvPr id="77" name="Google Shape;77;p9"/>
          <p:cNvCxnSpPr/>
          <p:nvPr/>
        </p:nvCxnSpPr>
        <p:spPr>
          <a:xfrm flipH="1" rot="10800000">
            <a:off x="17517" y="1271266"/>
            <a:ext cx="12174484" cy="17985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ash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Subtitle Only">
  <p:cSld name="Title and Subtitle Only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0"/>
          <p:cNvSpPr txBox="1"/>
          <p:nvPr>
            <p:ph type="title"/>
          </p:nvPr>
        </p:nvSpPr>
        <p:spPr>
          <a:xfrm>
            <a:off x="609600" y="315431"/>
            <a:ext cx="10981267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0"/>
          <p:cNvSpPr txBox="1"/>
          <p:nvPr>
            <p:ph idx="12" type="sldNum"/>
          </p:nvPr>
        </p:nvSpPr>
        <p:spPr>
          <a:xfrm>
            <a:off x="8746067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1" name="Google Shape;81;p10"/>
          <p:cNvSpPr txBox="1"/>
          <p:nvPr>
            <p:ph idx="1" type="body"/>
          </p:nvPr>
        </p:nvSpPr>
        <p:spPr>
          <a:xfrm>
            <a:off x="609600" y="941895"/>
            <a:ext cx="10972800" cy="44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Clr>
                <a:srgbClr val="E3AE24"/>
              </a:buClr>
              <a:buSzPts val="1800"/>
              <a:buFont typeface="Impact"/>
              <a:buNone/>
              <a:defRPr b="1" sz="1800" cap="none">
                <a:solidFill>
                  <a:srgbClr val="E3AE24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cxnSp>
        <p:nvCxnSpPr>
          <p:cNvPr id="82" name="Google Shape;82;p10"/>
          <p:cNvCxnSpPr/>
          <p:nvPr/>
        </p:nvCxnSpPr>
        <p:spPr>
          <a:xfrm flipH="1" rot="10800000">
            <a:off x="17517" y="1271266"/>
            <a:ext cx="12174484" cy="17985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ash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1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7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U_sig132.tif" id="10" name="Google Shape;10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609600" y="6075633"/>
            <a:ext cx="2031832" cy="4791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Google Shape;11;p1"/>
          <p:cNvGrpSpPr/>
          <p:nvPr/>
        </p:nvGrpSpPr>
        <p:grpSpPr>
          <a:xfrm>
            <a:off x="1" y="1"/>
            <a:ext cx="12209516" cy="915109"/>
            <a:chOff x="0" y="0"/>
            <a:chExt cx="9157137" cy="915109"/>
          </a:xfrm>
        </p:grpSpPr>
        <p:sp>
          <p:nvSpPr>
            <p:cNvPr id="12" name="Google Shape;12;p1"/>
            <p:cNvSpPr/>
            <p:nvPr/>
          </p:nvSpPr>
          <p:spPr>
            <a:xfrm>
              <a:off x="0" y="0"/>
              <a:ext cx="9144000" cy="915108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descr="h2_lines_white.pdf" id="13" name="Google Shape;13;p1"/>
            <p:cNvPicPr preferRelativeResize="0"/>
            <p:nvPr/>
          </p:nvPicPr>
          <p:blipFill rotWithShape="1">
            <a:blip r:embed="rId2">
              <a:alphaModFix/>
            </a:blip>
            <a:srcRect b="48017" l="22581" r="22582" t="22581"/>
            <a:stretch/>
          </p:blipFill>
          <p:spPr>
            <a:xfrm>
              <a:off x="13137" y="1"/>
              <a:ext cx="9144000" cy="9151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" name="Google Shape;14;p1"/>
          <p:cNvSpPr txBox="1"/>
          <p:nvPr>
            <p:ph type="title"/>
          </p:nvPr>
        </p:nvSpPr>
        <p:spPr>
          <a:xfrm>
            <a:off x="609600" y="315431"/>
            <a:ext cx="10981267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  <a:defRPr b="0" i="0" sz="4400" u="none" cap="none" strike="noStrike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5" name="Google Shape;15;p1"/>
          <p:cNvSpPr txBox="1"/>
          <p:nvPr>
            <p:ph idx="1" type="body"/>
          </p:nvPr>
        </p:nvSpPr>
        <p:spPr>
          <a:xfrm>
            <a:off x="609600" y="1721492"/>
            <a:ext cx="10981267" cy="42214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" name="Google Shape;16;p1"/>
          <p:cNvSpPr txBox="1"/>
          <p:nvPr>
            <p:ph idx="12" type="sldNum"/>
          </p:nvPr>
        </p:nvSpPr>
        <p:spPr>
          <a:xfrm>
            <a:off x="8746067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" name="Google Shape;17;p1"/>
          <p:cNvSpPr txBox="1"/>
          <p:nvPr/>
        </p:nvSpPr>
        <p:spPr>
          <a:xfrm>
            <a:off x="489507" y="1535528"/>
            <a:ext cx="1110136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1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1"/>
          <p:cNvSpPr txBox="1"/>
          <p:nvPr>
            <p:ph type="title"/>
          </p:nvPr>
        </p:nvSpPr>
        <p:spPr>
          <a:xfrm>
            <a:off x="382009" y="4460532"/>
            <a:ext cx="6608618" cy="18640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D19B23"/>
              </a:buClr>
              <a:buSzPts val="4800"/>
              <a:buFont typeface="Impact"/>
              <a:buNone/>
            </a:pPr>
            <a:r>
              <a:rPr lang="en-US" sz="4800"/>
              <a:t>ECE 477 FINAL REVIEW: TEAM 8</a:t>
            </a:r>
            <a:br>
              <a:rPr lang="en-US" sz="4800"/>
            </a:br>
            <a:endParaRPr sz="4800"/>
          </a:p>
        </p:txBody>
      </p:sp>
      <p:pic>
        <p:nvPicPr>
          <p:cNvPr descr="PU_sigtab.eps" id="89" name="Google Shape;89;p11"/>
          <p:cNvPicPr preferRelativeResize="0"/>
          <p:nvPr/>
        </p:nvPicPr>
        <p:blipFill rotWithShape="1">
          <a:blip r:embed="rId3">
            <a:alphaModFix/>
          </a:blip>
          <a:srcRect b="12554" l="0" r="0" t="-166"/>
          <a:stretch/>
        </p:blipFill>
        <p:spPr>
          <a:xfrm>
            <a:off x="10249582" y="5836927"/>
            <a:ext cx="1942418" cy="1021073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1"/>
          <p:cNvSpPr/>
          <p:nvPr>
            <p:ph idx="4" type="pic"/>
          </p:nvPr>
        </p:nvSpPr>
        <p:spPr>
          <a:xfrm>
            <a:off x="0" y="-4"/>
            <a:ext cx="12192000" cy="4391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2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1"/>
          <p:cNvSpPr txBox="1"/>
          <p:nvPr/>
        </p:nvSpPr>
        <p:spPr>
          <a:xfrm>
            <a:off x="3686318" y="2018581"/>
            <a:ext cx="503926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&lt;Add team picture or relevant project picture here&gt;</a:t>
            </a:r>
            <a:endParaRPr/>
          </a:p>
        </p:txBody>
      </p:sp>
      <p:pic>
        <p:nvPicPr>
          <p:cNvPr id="92" name="Google Shape;92;p11"/>
          <p:cNvPicPr preferRelativeResize="0"/>
          <p:nvPr/>
        </p:nvPicPr>
        <p:blipFill rotWithShape="1">
          <a:blip r:embed="rId4">
            <a:alphaModFix/>
          </a:blip>
          <a:srcRect b="26317" l="-220" r="220" t="17194"/>
          <a:stretch/>
        </p:blipFill>
        <p:spPr>
          <a:xfrm>
            <a:off x="2" y="0"/>
            <a:ext cx="12191999" cy="4391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0"/>
          <p:cNvSpPr txBox="1"/>
          <p:nvPr>
            <p:ph type="title"/>
          </p:nvPr>
        </p:nvSpPr>
        <p:spPr>
          <a:xfrm>
            <a:off x="609600" y="287723"/>
            <a:ext cx="109812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INDIVIDUAL CONTRIBUTIONS</a:t>
            </a:r>
            <a:endParaRPr/>
          </a:p>
        </p:txBody>
      </p:sp>
      <p:sp>
        <p:nvSpPr>
          <p:cNvPr id="156" name="Google Shape;156;p20"/>
          <p:cNvSpPr txBox="1"/>
          <p:nvPr>
            <p:ph idx="2" type="body"/>
          </p:nvPr>
        </p:nvSpPr>
        <p:spPr>
          <a:xfrm>
            <a:off x="706578" y="1332125"/>
            <a:ext cx="5559300" cy="4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800"/>
              <a:buChar char="●"/>
            </a:pPr>
            <a:r>
              <a:rPr lang="en-US" sz="2200">
                <a:solidFill>
                  <a:srgbClr val="999999"/>
                </a:solidFill>
              </a:rPr>
              <a:t>Designed a </a:t>
            </a:r>
            <a:r>
              <a:rPr b="1" lang="en-US" sz="2200">
                <a:solidFill>
                  <a:srgbClr val="999999"/>
                </a:solidFill>
              </a:rPr>
              <a:t>4 layer PCB</a:t>
            </a:r>
            <a:r>
              <a:rPr lang="en-US" sz="2200">
                <a:solidFill>
                  <a:srgbClr val="999999"/>
                </a:solidFill>
              </a:rPr>
              <a:t> with functionality of 5 stepper motor driver, 15 channel servo motor driver, IMU, Temperature and humidity sensor.</a:t>
            </a:r>
            <a:endParaRPr sz="2200">
              <a:solidFill>
                <a:srgbClr val="999999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200"/>
              <a:buChar char="●"/>
            </a:pPr>
            <a:r>
              <a:rPr b="1" lang="en-US" sz="2200">
                <a:solidFill>
                  <a:srgbClr val="999999"/>
                </a:solidFill>
              </a:rPr>
              <a:t>Assembled</a:t>
            </a:r>
            <a:r>
              <a:rPr lang="en-US" sz="2200">
                <a:solidFill>
                  <a:srgbClr val="999999"/>
                </a:solidFill>
              </a:rPr>
              <a:t> the PCB board and </a:t>
            </a:r>
            <a:r>
              <a:rPr b="1" lang="en-US" sz="2200">
                <a:solidFill>
                  <a:srgbClr val="999999"/>
                </a:solidFill>
              </a:rPr>
              <a:t>Debugged</a:t>
            </a:r>
            <a:r>
              <a:rPr lang="en-US" sz="2200">
                <a:solidFill>
                  <a:srgbClr val="999999"/>
                </a:solidFill>
              </a:rPr>
              <a:t> the PCB board</a:t>
            </a:r>
            <a:endParaRPr sz="2200">
              <a:solidFill>
                <a:srgbClr val="999999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●"/>
            </a:pPr>
            <a:r>
              <a:rPr lang="en-US" sz="2200">
                <a:solidFill>
                  <a:srgbClr val="000000"/>
                </a:solidFill>
              </a:rPr>
              <a:t>Designed all the major component of the </a:t>
            </a:r>
            <a:r>
              <a:rPr b="1" lang="en-US" sz="2200">
                <a:solidFill>
                  <a:srgbClr val="000000"/>
                </a:solidFill>
              </a:rPr>
              <a:t>Mechanical Structure</a:t>
            </a:r>
            <a:r>
              <a:rPr lang="en-US" sz="2200">
                <a:solidFill>
                  <a:srgbClr val="000000"/>
                </a:solidFill>
              </a:rPr>
              <a:t> of the Machine in CAD</a:t>
            </a:r>
            <a:endParaRPr sz="2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000000"/>
              </a:solidFill>
            </a:endParaRPr>
          </a:p>
        </p:txBody>
      </p:sp>
      <p:sp>
        <p:nvSpPr>
          <p:cNvPr id="157" name="Google Shape;157;p20"/>
          <p:cNvSpPr txBox="1"/>
          <p:nvPr>
            <p:ph idx="1" type="body"/>
          </p:nvPr>
        </p:nvSpPr>
        <p:spPr>
          <a:xfrm>
            <a:off x="706582" y="935152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Chengming zhang - Electrical Engineer</a:t>
            </a:r>
            <a:endParaRPr/>
          </a:p>
        </p:txBody>
      </p:sp>
      <p:pic>
        <p:nvPicPr>
          <p:cNvPr id="158" name="Google Shape;158;p20"/>
          <p:cNvPicPr preferRelativeResize="0"/>
          <p:nvPr/>
        </p:nvPicPr>
        <p:blipFill rotWithShape="1">
          <a:blip r:embed="rId3">
            <a:alphaModFix/>
          </a:blip>
          <a:srcRect b="0" l="24930" r="34968" t="0"/>
          <a:stretch/>
        </p:blipFill>
        <p:spPr>
          <a:xfrm>
            <a:off x="6701725" y="1443450"/>
            <a:ext cx="4889075" cy="464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1"/>
          <p:cNvSpPr txBox="1"/>
          <p:nvPr>
            <p:ph type="title"/>
          </p:nvPr>
        </p:nvSpPr>
        <p:spPr>
          <a:xfrm>
            <a:off x="609600" y="287723"/>
            <a:ext cx="109812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INDIVIDUAL CONTRIBUTIONS</a:t>
            </a:r>
            <a:endParaRPr/>
          </a:p>
        </p:txBody>
      </p:sp>
      <p:sp>
        <p:nvSpPr>
          <p:cNvPr id="164" name="Google Shape;164;p21"/>
          <p:cNvSpPr txBox="1"/>
          <p:nvPr>
            <p:ph idx="2" type="body"/>
          </p:nvPr>
        </p:nvSpPr>
        <p:spPr>
          <a:xfrm>
            <a:off x="706578" y="1332125"/>
            <a:ext cx="5559300" cy="4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800"/>
              <a:buChar char="●"/>
            </a:pPr>
            <a:r>
              <a:rPr lang="en-US" sz="2200">
                <a:solidFill>
                  <a:srgbClr val="999999"/>
                </a:solidFill>
              </a:rPr>
              <a:t>Designed a </a:t>
            </a:r>
            <a:r>
              <a:rPr b="1" lang="en-US" sz="2200">
                <a:solidFill>
                  <a:srgbClr val="999999"/>
                </a:solidFill>
              </a:rPr>
              <a:t>4 layer PCB</a:t>
            </a:r>
            <a:r>
              <a:rPr lang="en-US" sz="2200">
                <a:solidFill>
                  <a:srgbClr val="999999"/>
                </a:solidFill>
              </a:rPr>
              <a:t> with functionality of 5 stepper motor driver, 15 channel servo motor driver, IMU, Temperature and humidity sensor.</a:t>
            </a:r>
            <a:endParaRPr sz="2200">
              <a:solidFill>
                <a:srgbClr val="999999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200"/>
              <a:buChar char="●"/>
            </a:pPr>
            <a:r>
              <a:rPr b="1" lang="en-US" sz="2200">
                <a:solidFill>
                  <a:srgbClr val="999999"/>
                </a:solidFill>
              </a:rPr>
              <a:t>Assembled</a:t>
            </a:r>
            <a:r>
              <a:rPr lang="en-US" sz="2200">
                <a:solidFill>
                  <a:srgbClr val="999999"/>
                </a:solidFill>
              </a:rPr>
              <a:t> the PCB board and </a:t>
            </a:r>
            <a:r>
              <a:rPr b="1" lang="en-US" sz="2200">
                <a:solidFill>
                  <a:srgbClr val="999999"/>
                </a:solidFill>
              </a:rPr>
              <a:t>Debugged</a:t>
            </a:r>
            <a:r>
              <a:rPr lang="en-US" sz="2200">
                <a:solidFill>
                  <a:srgbClr val="999999"/>
                </a:solidFill>
              </a:rPr>
              <a:t> the PCB board</a:t>
            </a:r>
            <a:endParaRPr sz="2200">
              <a:solidFill>
                <a:srgbClr val="999999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200"/>
              <a:buChar char="●"/>
            </a:pPr>
            <a:r>
              <a:rPr lang="en-US" sz="2200">
                <a:solidFill>
                  <a:srgbClr val="999999"/>
                </a:solidFill>
              </a:rPr>
              <a:t>Designed all the major component of the </a:t>
            </a:r>
            <a:r>
              <a:rPr b="1" lang="en-US" sz="2200">
                <a:solidFill>
                  <a:srgbClr val="999999"/>
                </a:solidFill>
              </a:rPr>
              <a:t>Mechanical Structure</a:t>
            </a:r>
            <a:r>
              <a:rPr lang="en-US" sz="2200">
                <a:solidFill>
                  <a:srgbClr val="999999"/>
                </a:solidFill>
              </a:rPr>
              <a:t> of the Machine in CAD</a:t>
            </a:r>
            <a:endParaRPr sz="2200">
              <a:solidFill>
                <a:srgbClr val="999999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200"/>
              <a:buChar char="●"/>
            </a:pPr>
            <a:r>
              <a:rPr lang="en-US" sz="2200">
                <a:solidFill>
                  <a:srgbClr val="999999"/>
                </a:solidFill>
              </a:rPr>
              <a:t>3D Printed all the prototype plastic parts used in the machine. </a:t>
            </a:r>
            <a:endParaRPr sz="2200">
              <a:solidFill>
                <a:srgbClr val="999999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●"/>
            </a:pPr>
            <a:r>
              <a:rPr lang="en-US" sz="2200">
                <a:solidFill>
                  <a:srgbClr val="000000"/>
                </a:solidFill>
              </a:rPr>
              <a:t>Made the project video in a day</a:t>
            </a:r>
            <a:endParaRPr sz="2200">
              <a:solidFill>
                <a:srgbClr val="000000"/>
              </a:solidFill>
            </a:endParaRPr>
          </a:p>
        </p:txBody>
      </p:sp>
      <p:sp>
        <p:nvSpPr>
          <p:cNvPr id="165" name="Google Shape;165;p21"/>
          <p:cNvSpPr txBox="1"/>
          <p:nvPr>
            <p:ph idx="1" type="body"/>
          </p:nvPr>
        </p:nvSpPr>
        <p:spPr>
          <a:xfrm>
            <a:off x="706582" y="935152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Chengming zhang - Electrical Engineer</a:t>
            </a:r>
            <a:endParaRPr/>
          </a:p>
        </p:txBody>
      </p:sp>
      <p:pic>
        <p:nvPicPr>
          <p:cNvPr id="166" name="Google Shape;16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65878" y="1875189"/>
            <a:ext cx="5621325" cy="37505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2"/>
          <p:cNvSpPr txBox="1"/>
          <p:nvPr>
            <p:ph type="title"/>
          </p:nvPr>
        </p:nvSpPr>
        <p:spPr>
          <a:xfrm>
            <a:off x="609600" y="287723"/>
            <a:ext cx="10981267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PROJECT DEMONSTRATION</a:t>
            </a:r>
            <a:endParaRPr/>
          </a:p>
        </p:txBody>
      </p:sp>
      <p:sp>
        <p:nvSpPr>
          <p:cNvPr id="172" name="Google Shape;172;p22"/>
          <p:cNvSpPr txBox="1"/>
          <p:nvPr>
            <p:ph idx="1" type="body"/>
          </p:nvPr>
        </p:nvSpPr>
        <p:spPr>
          <a:xfrm>
            <a:off x="1131525" y="1036500"/>
            <a:ext cx="10709700" cy="48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t/>
            </a:r>
            <a:endParaRPr i="1" sz="24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t/>
            </a:r>
            <a:endParaRPr i="1" sz="2400">
              <a:solidFill>
                <a:srgbClr val="FF0000"/>
              </a:solidFill>
            </a:endParaRPr>
          </a:p>
          <a:p>
            <a:pPr indent="-13970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-US" sz="2200">
                <a:highlight>
                  <a:srgbClr val="FFFFFF"/>
                </a:highlight>
              </a:rPr>
              <a:t>PSSC #1: An ability to position the receiving component correctly using a x-y table.</a:t>
            </a:r>
            <a:endParaRPr sz="2200">
              <a:highlight>
                <a:srgbClr val="FFFFFF"/>
              </a:highlight>
            </a:endParaRPr>
          </a:p>
          <a:p>
            <a:pPr indent="-13970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-US" sz="2200">
                <a:highlight>
                  <a:srgbClr val="FFFFFF"/>
                </a:highlight>
              </a:rPr>
              <a:t>PSSC #2: An ability to measure the weight of condiments precisely with acceptable tolerance using a weight sensor.</a:t>
            </a:r>
            <a:endParaRPr sz="2200">
              <a:highlight>
                <a:srgbClr val="FFFFFF"/>
              </a:highlight>
            </a:endParaRPr>
          </a:p>
          <a:p>
            <a:pPr indent="-13970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-US" sz="2200">
                <a:highlight>
                  <a:srgbClr val="FFFFFF"/>
                </a:highlight>
              </a:rPr>
              <a:t>PSSC #3: An ability to control the peristaltic pump to dispense liquid condiments.</a:t>
            </a:r>
            <a:endParaRPr sz="2200">
              <a:highlight>
                <a:srgbClr val="FFFFFF"/>
              </a:highlight>
            </a:endParaRPr>
          </a:p>
          <a:p>
            <a:pPr indent="-13970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-US" sz="2200">
                <a:highlight>
                  <a:srgbClr val="FFFFFF"/>
                </a:highlight>
              </a:rPr>
              <a:t>PSSC #4: An ability to receive commands via BlueTooth protocol</a:t>
            </a:r>
            <a:endParaRPr sz="2200">
              <a:highlight>
                <a:srgbClr val="FFFFFF"/>
              </a:highlight>
            </a:endParaRPr>
          </a:p>
          <a:p>
            <a:pPr indent="-13970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-US" sz="2200">
                <a:highlight>
                  <a:srgbClr val="FFFFFF"/>
                </a:highlight>
              </a:rPr>
              <a:t>PSSC #5: An ability to display information back to users via a display</a:t>
            </a:r>
            <a:endParaRPr sz="2200"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>
    <p:bg>
      <p:bgPr>
        <a:solidFill>
          <a:schemeClr val="dk1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3"/>
          <p:cNvSpPr txBox="1"/>
          <p:nvPr>
            <p:ph idx="4294967295" type="body"/>
          </p:nvPr>
        </p:nvSpPr>
        <p:spPr>
          <a:xfrm>
            <a:off x="2406650" y="2734575"/>
            <a:ext cx="7346950" cy="8733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Questions?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2"/>
          <p:cNvSpPr txBox="1"/>
          <p:nvPr>
            <p:ph type="title"/>
          </p:nvPr>
        </p:nvSpPr>
        <p:spPr>
          <a:xfrm>
            <a:off x="609600" y="287723"/>
            <a:ext cx="10981267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OUTLINE</a:t>
            </a:r>
            <a:endParaRPr/>
          </a:p>
        </p:txBody>
      </p:sp>
      <p:sp>
        <p:nvSpPr>
          <p:cNvPr id="98" name="Google Shape;98;p12"/>
          <p:cNvSpPr txBox="1"/>
          <p:nvPr>
            <p:ph idx="1" type="body"/>
          </p:nvPr>
        </p:nvSpPr>
        <p:spPr>
          <a:xfrm>
            <a:off x="715820" y="1000665"/>
            <a:ext cx="8235949" cy="49339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latin typeface="Arial"/>
                <a:ea typeface="Arial"/>
                <a:cs typeface="Arial"/>
                <a:sym typeface="Arial"/>
              </a:rPr>
              <a:t>Project Overview</a:t>
            </a:r>
            <a:endParaRPr/>
          </a:p>
          <a:p>
            <a:pPr indent="-285750" lvl="0" marL="28575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latin typeface="Arial"/>
                <a:ea typeface="Arial"/>
                <a:cs typeface="Arial"/>
                <a:sym typeface="Arial"/>
              </a:rPr>
              <a:t>Block Diagram</a:t>
            </a:r>
            <a:endParaRPr/>
          </a:p>
          <a:p>
            <a:pPr indent="-285750" lvl="0" marL="28575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latin typeface="Arial"/>
                <a:ea typeface="Arial"/>
                <a:cs typeface="Arial"/>
                <a:sym typeface="Arial"/>
              </a:rPr>
              <a:t>Design Challenges</a:t>
            </a:r>
            <a:endParaRPr/>
          </a:p>
          <a:p>
            <a:pPr indent="-285750" lvl="0" marL="28575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latin typeface="Arial"/>
                <a:ea typeface="Arial"/>
                <a:cs typeface="Arial"/>
                <a:sym typeface="Arial"/>
              </a:rPr>
              <a:t>Individual Contributions</a:t>
            </a:r>
            <a:endParaRPr/>
          </a:p>
          <a:p>
            <a:pPr indent="-285750" lvl="0" marL="28575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latin typeface="Arial"/>
                <a:ea typeface="Arial"/>
                <a:cs typeface="Arial"/>
                <a:sym typeface="Arial"/>
              </a:rPr>
              <a:t>Project Demonstration</a:t>
            </a:r>
            <a:endParaRPr/>
          </a:p>
          <a:p>
            <a:pPr indent="-285750" lvl="0" marL="28575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latin typeface="Arial"/>
                <a:ea typeface="Arial"/>
                <a:cs typeface="Arial"/>
                <a:sym typeface="Arial"/>
              </a:rPr>
              <a:t>Questions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3"/>
          <p:cNvSpPr txBox="1"/>
          <p:nvPr>
            <p:ph type="title"/>
          </p:nvPr>
        </p:nvSpPr>
        <p:spPr>
          <a:xfrm>
            <a:off x="609600" y="287723"/>
            <a:ext cx="10981267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PROJECT OVERVIEW</a:t>
            </a:r>
            <a:endParaRPr/>
          </a:p>
        </p:txBody>
      </p:sp>
      <p:sp>
        <p:nvSpPr>
          <p:cNvPr id="104" name="Google Shape;104;p13"/>
          <p:cNvSpPr txBox="1"/>
          <p:nvPr>
            <p:ph idx="1" type="body"/>
          </p:nvPr>
        </p:nvSpPr>
        <p:spPr>
          <a:xfrm>
            <a:off x="655777" y="1075475"/>
            <a:ext cx="5699100" cy="47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40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40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highlight>
                  <a:schemeClr val="lt1"/>
                </a:highlight>
              </a:rPr>
              <a:t>“Condiments Express”</a:t>
            </a:r>
            <a:endParaRPr b="1" sz="2400">
              <a:highlight>
                <a:schemeClr val="lt1"/>
              </a:highlight>
            </a:endParaRPr>
          </a:p>
          <a:p>
            <a:pPr indent="0" lvl="0" marL="45720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rPr lang="en-US" sz="2400">
                <a:highlight>
                  <a:schemeClr val="lt1"/>
                </a:highlight>
              </a:rPr>
              <a:t>the new frustration free cooking </a:t>
            </a:r>
            <a:endParaRPr sz="2400">
              <a:highlight>
                <a:schemeClr val="lt1"/>
              </a:highlight>
            </a:endParaRPr>
          </a:p>
          <a:p>
            <a:pPr indent="0" lvl="0" marL="45720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rPr lang="en-US" sz="2400">
                <a:highlight>
                  <a:schemeClr val="lt1"/>
                </a:highlight>
              </a:rPr>
              <a:t>appliances that automatically dispense</a:t>
            </a:r>
            <a:endParaRPr sz="2400">
              <a:highlight>
                <a:schemeClr val="lt1"/>
              </a:highlight>
            </a:endParaRPr>
          </a:p>
          <a:p>
            <a:pPr indent="0" lvl="0" marL="45720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rPr lang="en-US" sz="2400">
                <a:highlight>
                  <a:schemeClr val="lt1"/>
                </a:highlight>
              </a:rPr>
              <a:t>all the seasoning and condiment you </a:t>
            </a:r>
            <a:endParaRPr sz="2400">
              <a:highlight>
                <a:schemeClr val="lt1"/>
              </a:highlight>
            </a:endParaRPr>
          </a:p>
          <a:p>
            <a:pPr indent="0" lvl="0" marL="457200" rtl="0" algn="l">
              <a:spcBef>
                <a:spcPts val="1100"/>
              </a:spcBef>
              <a:spcAft>
                <a:spcPts val="0"/>
              </a:spcAft>
              <a:buNone/>
            </a:pPr>
            <a:r>
              <a:rPr lang="en-US" sz="2400">
                <a:highlight>
                  <a:schemeClr val="lt1"/>
                </a:highlight>
              </a:rPr>
              <a:t>need in a spoon step by step.</a:t>
            </a:r>
            <a:endParaRPr i="1" sz="2400">
              <a:solidFill>
                <a:srgbClr val="FF0000"/>
              </a:solidFill>
            </a:endParaRPr>
          </a:p>
        </p:txBody>
      </p:sp>
      <p:pic>
        <p:nvPicPr>
          <p:cNvPr id="105" name="Google Shape;10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65878" y="1875189"/>
            <a:ext cx="5621325" cy="37505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4"/>
          <p:cNvSpPr txBox="1"/>
          <p:nvPr>
            <p:ph type="title"/>
          </p:nvPr>
        </p:nvSpPr>
        <p:spPr>
          <a:xfrm>
            <a:off x="609600" y="287723"/>
            <a:ext cx="10981267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BLOCK DIAGRAM</a:t>
            </a:r>
            <a:endParaRPr/>
          </a:p>
        </p:txBody>
      </p:sp>
      <p:pic>
        <p:nvPicPr>
          <p:cNvPr id="111" name="Google Shape;111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" y="1036500"/>
            <a:ext cx="10981274" cy="571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5"/>
          <p:cNvSpPr txBox="1"/>
          <p:nvPr>
            <p:ph type="title"/>
          </p:nvPr>
        </p:nvSpPr>
        <p:spPr>
          <a:xfrm>
            <a:off x="609600" y="287723"/>
            <a:ext cx="10981267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DESIGN CHALLENGES</a:t>
            </a:r>
            <a:endParaRPr/>
          </a:p>
        </p:txBody>
      </p:sp>
      <p:sp>
        <p:nvSpPr>
          <p:cNvPr id="117" name="Google Shape;117;p15"/>
          <p:cNvSpPr txBox="1"/>
          <p:nvPr>
            <p:ph idx="1" type="body"/>
          </p:nvPr>
        </p:nvSpPr>
        <p:spPr>
          <a:xfrm>
            <a:off x="678873" y="1036506"/>
            <a:ext cx="11042072" cy="48747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2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200">
              <a:solidFill>
                <a:srgbClr val="FF0000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●"/>
            </a:pPr>
            <a:r>
              <a:rPr lang="en-US" sz="2200">
                <a:solidFill>
                  <a:srgbClr val="000000"/>
                </a:solidFill>
              </a:rPr>
              <a:t>I2C-GPIO Mux not working</a:t>
            </a:r>
            <a:endParaRPr sz="2200">
              <a:solidFill>
                <a:srgbClr val="000000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●"/>
            </a:pPr>
            <a:r>
              <a:rPr lang="en-US" sz="2200">
                <a:solidFill>
                  <a:srgbClr val="000000"/>
                </a:solidFill>
              </a:rPr>
              <a:t>CAM &amp; Gantry take too long to manufacture our product</a:t>
            </a:r>
            <a:endParaRPr sz="2200">
              <a:solidFill>
                <a:srgbClr val="000000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●"/>
            </a:pPr>
            <a:r>
              <a:rPr lang="en-US" sz="2200">
                <a:solidFill>
                  <a:srgbClr val="000000"/>
                </a:solidFill>
              </a:rPr>
              <a:t>Debugging PCB (main PCB and HX711 board)</a:t>
            </a:r>
            <a:endParaRPr sz="22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6"/>
          <p:cNvSpPr txBox="1"/>
          <p:nvPr>
            <p:ph type="title"/>
          </p:nvPr>
        </p:nvSpPr>
        <p:spPr>
          <a:xfrm>
            <a:off x="609600" y="287723"/>
            <a:ext cx="10981267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INDIVIDUAL CONTRIBUTIONS</a:t>
            </a:r>
            <a:endParaRPr/>
          </a:p>
        </p:txBody>
      </p:sp>
      <p:sp>
        <p:nvSpPr>
          <p:cNvPr id="123" name="Google Shape;123;p16"/>
          <p:cNvSpPr txBox="1"/>
          <p:nvPr>
            <p:ph idx="2" type="body"/>
          </p:nvPr>
        </p:nvSpPr>
        <p:spPr>
          <a:xfrm>
            <a:off x="706575" y="1332125"/>
            <a:ext cx="6516600" cy="48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en-US" sz="2200">
                <a:solidFill>
                  <a:srgbClr val="000000"/>
                </a:solidFill>
              </a:rPr>
              <a:t>Project manager (timing &amp; purchasing)</a:t>
            </a:r>
            <a:endParaRPr sz="2200">
              <a:solidFill>
                <a:srgbClr val="000000"/>
              </a:solidFill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en-US" sz="2200">
                <a:solidFill>
                  <a:srgbClr val="000000"/>
                </a:solidFill>
              </a:rPr>
              <a:t>Softerware</a:t>
            </a:r>
            <a:endParaRPr sz="2200">
              <a:solidFill>
                <a:srgbClr val="000000"/>
              </a:solidFill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</a:rPr>
              <a:t>major components literature review before purchasing</a:t>
            </a:r>
            <a:endParaRPr sz="2200">
              <a:solidFill>
                <a:srgbClr val="000000"/>
              </a:solidFill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en-US" sz="2200">
                <a:solidFill>
                  <a:srgbClr val="000000"/>
                </a:solidFill>
              </a:rPr>
              <a:t>Electrical </a:t>
            </a:r>
            <a:endParaRPr sz="2200">
              <a:solidFill>
                <a:srgbClr val="000000"/>
              </a:solidFill>
            </a:endParaRPr>
          </a:p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</a:rPr>
              <a:t>sub PCB design</a:t>
            </a:r>
            <a:endParaRPr sz="2200">
              <a:solidFill>
                <a:srgbClr val="000000"/>
              </a:solidFill>
            </a:endParaRPr>
          </a:p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</a:rPr>
              <a:t>wiring &amp; connector </a:t>
            </a:r>
            <a:endParaRPr sz="2200">
              <a:solidFill>
                <a:srgbClr val="000000"/>
              </a:solidFill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en-US" sz="2200">
                <a:solidFill>
                  <a:srgbClr val="000000"/>
                </a:solidFill>
              </a:rPr>
              <a:t>Mechanical</a:t>
            </a:r>
            <a:endParaRPr sz="2200">
              <a:solidFill>
                <a:srgbClr val="000000"/>
              </a:solidFill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</a:rPr>
              <a:t>CAD design (Catcher, liquid condiments unit, user spoon)</a:t>
            </a:r>
            <a:endParaRPr sz="2200">
              <a:solidFill>
                <a:srgbClr val="000000"/>
              </a:solidFill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</a:rPr>
              <a:t>manufacturing </a:t>
            </a:r>
            <a:r>
              <a:rPr lang="en-US" sz="2200">
                <a:solidFill>
                  <a:srgbClr val="000000"/>
                </a:solidFill>
              </a:rPr>
              <a:t>(bandsaw, assembly, CAM &amp; gantry) </a:t>
            </a:r>
            <a:endParaRPr sz="2200">
              <a:solidFill>
                <a:srgbClr val="000000"/>
              </a:solidFill>
            </a:endParaRPr>
          </a:p>
        </p:txBody>
      </p:sp>
      <p:sp>
        <p:nvSpPr>
          <p:cNvPr id="124" name="Google Shape;124;p16"/>
          <p:cNvSpPr txBox="1"/>
          <p:nvPr>
            <p:ph idx="1" type="body"/>
          </p:nvPr>
        </p:nvSpPr>
        <p:spPr>
          <a:xfrm>
            <a:off x="706582" y="935152"/>
            <a:ext cx="8229600" cy="44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Yuanqiu Tan - team leader </a:t>
            </a:r>
            <a:endParaRPr/>
          </a:p>
        </p:txBody>
      </p:sp>
      <p:pic>
        <p:nvPicPr>
          <p:cNvPr id="125" name="Google Shape;125;p16"/>
          <p:cNvPicPr preferRelativeResize="0"/>
          <p:nvPr/>
        </p:nvPicPr>
        <p:blipFill rotWithShape="1">
          <a:blip r:embed="rId3">
            <a:alphaModFix/>
          </a:blip>
          <a:srcRect b="13405" l="7973" r="7115" t="7084"/>
          <a:stretch/>
        </p:blipFill>
        <p:spPr>
          <a:xfrm flipH="1" rot="-5400000">
            <a:off x="8449075" y="1714600"/>
            <a:ext cx="2639775" cy="329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7"/>
          <p:cNvSpPr txBox="1"/>
          <p:nvPr>
            <p:ph type="title"/>
          </p:nvPr>
        </p:nvSpPr>
        <p:spPr>
          <a:xfrm>
            <a:off x="609600" y="287723"/>
            <a:ext cx="10981267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INDIVIDUAL CONTRIBUTIONS</a:t>
            </a:r>
            <a:endParaRPr/>
          </a:p>
        </p:txBody>
      </p:sp>
      <p:sp>
        <p:nvSpPr>
          <p:cNvPr id="131" name="Google Shape;131;p17"/>
          <p:cNvSpPr txBox="1"/>
          <p:nvPr>
            <p:ph idx="2" type="body"/>
          </p:nvPr>
        </p:nvSpPr>
        <p:spPr>
          <a:xfrm>
            <a:off x="706581" y="1332126"/>
            <a:ext cx="11152909" cy="44775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</a:rPr>
              <a:t>CAD design and incorporation of system </a:t>
            </a:r>
            <a:endParaRPr sz="2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</a:rPr>
              <a:t>    </a:t>
            </a:r>
            <a:endParaRPr sz="2200">
              <a:solidFill>
                <a:srgbClr val="000000"/>
              </a:solidFill>
            </a:endParaRPr>
          </a:p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en-US" sz="2200">
                <a:solidFill>
                  <a:srgbClr val="000000"/>
                </a:solidFill>
              </a:rPr>
              <a:t>Making CAM of top plate</a:t>
            </a:r>
            <a:endParaRPr sz="2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000000"/>
              </a:solidFill>
            </a:endParaRPr>
          </a:p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en-US" sz="2200">
                <a:solidFill>
                  <a:srgbClr val="000000"/>
                </a:solidFill>
              </a:rPr>
              <a:t>Manufacturing parts</a:t>
            </a:r>
            <a:endParaRPr sz="2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</a:rPr>
              <a:t>      Top MDF plate (Manufactured with Gantry)</a:t>
            </a:r>
            <a:endParaRPr sz="2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</a:rPr>
              <a:t>      Cutting aluminum rods</a:t>
            </a:r>
            <a:endParaRPr sz="2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</a:rPr>
              <a:t>      Laser cutting </a:t>
            </a:r>
            <a:r>
              <a:rPr lang="en-US" sz="2200">
                <a:solidFill>
                  <a:srgbClr val="000000"/>
                </a:solidFill>
              </a:rPr>
              <a:t>acrylic</a:t>
            </a:r>
            <a:r>
              <a:rPr lang="en-US" sz="2200">
                <a:solidFill>
                  <a:srgbClr val="000000"/>
                </a:solidFill>
              </a:rPr>
              <a:t> sheet</a:t>
            </a:r>
            <a:endParaRPr sz="2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rgbClr val="000000"/>
                </a:solidFill>
              </a:rPr>
              <a:t>      Assembling</a:t>
            </a:r>
            <a:endParaRPr sz="2200">
              <a:solidFill>
                <a:srgbClr val="000000"/>
              </a:solidFill>
            </a:endParaRPr>
          </a:p>
        </p:txBody>
      </p:sp>
      <p:sp>
        <p:nvSpPr>
          <p:cNvPr id="132" name="Google Shape;132;p17"/>
          <p:cNvSpPr txBox="1"/>
          <p:nvPr>
            <p:ph idx="1" type="body"/>
          </p:nvPr>
        </p:nvSpPr>
        <p:spPr>
          <a:xfrm>
            <a:off x="706582" y="935152"/>
            <a:ext cx="8229600" cy="44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Minghao Sun --- System and </a:t>
            </a:r>
            <a:r>
              <a:rPr lang="en-US" sz="2400"/>
              <a:t>Mechanical</a:t>
            </a:r>
            <a:endParaRPr/>
          </a:p>
        </p:txBody>
      </p:sp>
      <p:pic>
        <p:nvPicPr>
          <p:cNvPr id="133" name="Google Shape;13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74825" y="1973525"/>
            <a:ext cx="3916051" cy="2522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8"/>
          <p:cNvSpPr txBox="1"/>
          <p:nvPr>
            <p:ph type="title"/>
          </p:nvPr>
        </p:nvSpPr>
        <p:spPr>
          <a:xfrm>
            <a:off x="609600" y="287723"/>
            <a:ext cx="10981267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INDIVIDUAL CONTRIBUTIONS</a:t>
            </a:r>
            <a:endParaRPr/>
          </a:p>
        </p:txBody>
      </p:sp>
      <p:sp>
        <p:nvSpPr>
          <p:cNvPr id="139" name="Google Shape;139;p18"/>
          <p:cNvSpPr txBox="1"/>
          <p:nvPr>
            <p:ph idx="2" type="body"/>
          </p:nvPr>
        </p:nvSpPr>
        <p:spPr>
          <a:xfrm>
            <a:off x="706575" y="1332125"/>
            <a:ext cx="5543700" cy="4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US" sz="2200">
                <a:solidFill>
                  <a:srgbClr val="000000"/>
                </a:solidFill>
              </a:rPr>
              <a:t>Components prototyping with development kit and breakout boards</a:t>
            </a:r>
            <a:endParaRPr sz="2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000000"/>
              </a:solidFill>
            </a:endParaRPr>
          </a:p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en-US" sz="2200">
                <a:solidFill>
                  <a:srgbClr val="000000"/>
                </a:solidFill>
              </a:rPr>
              <a:t>Use known working software to help debugging the PCB</a:t>
            </a:r>
            <a:endParaRPr sz="2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000000"/>
              </a:solidFill>
            </a:endParaRPr>
          </a:p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en-US" sz="2200">
                <a:solidFill>
                  <a:srgbClr val="000000"/>
                </a:solidFill>
              </a:rPr>
              <a:t>Design iPhone APP to communicate with the device through BlueTooth</a:t>
            </a:r>
            <a:endParaRPr sz="2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000000"/>
              </a:solidFill>
            </a:endParaRPr>
          </a:p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en-US" sz="2200">
                <a:solidFill>
                  <a:srgbClr val="000000"/>
                </a:solidFill>
              </a:rPr>
              <a:t>Integrate all </a:t>
            </a:r>
            <a:r>
              <a:rPr lang="en-US" sz="2200">
                <a:solidFill>
                  <a:srgbClr val="000000"/>
                </a:solidFill>
              </a:rPr>
              <a:t>individual</a:t>
            </a:r>
            <a:r>
              <a:rPr lang="en-US" sz="2200">
                <a:solidFill>
                  <a:srgbClr val="000000"/>
                </a:solidFill>
              </a:rPr>
              <a:t> modules together to produce the final software for the product</a:t>
            </a:r>
            <a:endParaRPr sz="2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000000"/>
              </a:solidFill>
            </a:endParaRPr>
          </a:p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en-US" sz="2200">
                <a:solidFill>
                  <a:srgbClr val="000000"/>
                </a:solidFill>
              </a:rPr>
              <a:t>Debugging and testing</a:t>
            </a:r>
            <a:endParaRPr sz="2200">
              <a:solidFill>
                <a:srgbClr val="000000"/>
              </a:solidFill>
            </a:endParaRPr>
          </a:p>
        </p:txBody>
      </p:sp>
      <p:sp>
        <p:nvSpPr>
          <p:cNvPr id="140" name="Google Shape;140;p18"/>
          <p:cNvSpPr txBox="1"/>
          <p:nvPr>
            <p:ph idx="1" type="body"/>
          </p:nvPr>
        </p:nvSpPr>
        <p:spPr>
          <a:xfrm>
            <a:off x="706582" y="935152"/>
            <a:ext cx="8229600" cy="44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Binhan Xu - Software Engineer</a:t>
            </a:r>
            <a:endParaRPr/>
          </a:p>
        </p:txBody>
      </p:sp>
      <p:pic>
        <p:nvPicPr>
          <p:cNvPr id="141" name="Google Shape;14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50278" y="1407849"/>
            <a:ext cx="2295200" cy="496987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42" name="Google Shape;14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295676" y="1332125"/>
            <a:ext cx="2295200" cy="496984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9"/>
          <p:cNvSpPr txBox="1"/>
          <p:nvPr>
            <p:ph type="title"/>
          </p:nvPr>
        </p:nvSpPr>
        <p:spPr>
          <a:xfrm>
            <a:off x="609600" y="287723"/>
            <a:ext cx="10981267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INDIVIDUAL CONTRIBUTIONS</a:t>
            </a:r>
            <a:endParaRPr/>
          </a:p>
        </p:txBody>
      </p:sp>
      <p:sp>
        <p:nvSpPr>
          <p:cNvPr id="148" name="Google Shape;148;p19"/>
          <p:cNvSpPr txBox="1"/>
          <p:nvPr>
            <p:ph idx="2" type="body"/>
          </p:nvPr>
        </p:nvSpPr>
        <p:spPr>
          <a:xfrm>
            <a:off x="706578" y="1332125"/>
            <a:ext cx="5559300" cy="4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-US" sz="2200">
                <a:solidFill>
                  <a:srgbClr val="000000"/>
                </a:solidFill>
              </a:rPr>
              <a:t>Designed a </a:t>
            </a:r>
            <a:r>
              <a:rPr b="1" lang="en-US" sz="2200">
                <a:solidFill>
                  <a:srgbClr val="000000"/>
                </a:solidFill>
              </a:rPr>
              <a:t>4 layer PCB</a:t>
            </a:r>
            <a:r>
              <a:rPr lang="en-US" sz="2200">
                <a:solidFill>
                  <a:srgbClr val="000000"/>
                </a:solidFill>
              </a:rPr>
              <a:t> with functionality of 5 stepper motor driver, 15 channel servo motor driver, IMU, Temperature and humidity sensor.</a:t>
            </a:r>
            <a:endParaRPr sz="2200">
              <a:solidFill>
                <a:srgbClr val="000000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Char char="●"/>
            </a:pPr>
            <a:r>
              <a:rPr b="1" lang="en-US" sz="2200">
                <a:solidFill>
                  <a:srgbClr val="000000"/>
                </a:solidFill>
              </a:rPr>
              <a:t>Assembled</a:t>
            </a:r>
            <a:r>
              <a:rPr lang="en-US" sz="2200">
                <a:solidFill>
                  <a:srgbClr val="000000"/>
                </a:solidFill>
              </a:rPr>
              <a:t> the PCB board and </a:t>
            </a:r>
            <a:r>
              <a:rPr b="1" lang="en-US" sz="2200">
                <a:solidFill>
                  <a:srgbClr val="000000"/>
                </a:solidFill>
              </a:rPr>
              <a:t>Debugged</a:t>
            </a:r>
            <a:r>
              <a:rPr lang="en-US" sz="2200">
                <a:solidFill>
                  <a:srgbClr val="000000"/>
                </a:solidFill>
              </a:rPr>
              <a:t> the PCB board</a:t>
            </a:r>
            <a:endParaRPr sz="22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000000"/>
              </a:solidFill>
            </a:endParaRPr>
          </a:p>
        </p:txBody>
      </p:sp>
      <p:sp>
        <p:nvSpPr>
          <p:cNvPr id="149" name="Google Shape;149;p19"/>
          <p:cNvSpPr txBox="1"/>
          <p:nvPr>
            <p:ph idx="1" type="body"/>
          </p:nvPr>
        </p:nvSpPr>
        <p:spPr>
          <a:xfrm>
            <a:off x="706582" y="935152"/>
            <a:ext cx="8229600" cy="44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Chengming zhang - Electrical Engineer</a:t>
            </a:r>
            <a:endParaRPr/>
          </a:p>
        </p:txBody>
      </p:sp>
      <p:pic>
        <p:nvPicPr>
          <p:cNvPr id="150" name="Google Shape;15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65878" y="1536476"/>
            <a:ext cx="5621321" cy="37850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